
<file path=[Content_Types].xml><?xml version="1.0" encoding="utf-8"?>
<Types xmlns="http://schemas.openxmlformats.org/package/2006/content-types">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media/image9.png" ContentType="image/png"/>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slideLayouts/slideLayout9.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_rels/presentation.xml.rels" ContentType="application/vnd.openxmlformats-package.relationships+xml"/>
  <Override PartName="/ppt/slides/slide26.xml" ContentType="application/vnd.openxmlformats-officedocument.presentationml.slide+xml"/>
  <Override PartName="/ppt/slides/slide9.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23.xml" ContentType="application/vnd.openxmlformats-officedocument.presentationml.slide+xml"/>
  <Override PartName="/ppt/slides/slide6.xml" ContentType="application/vnd.openxmlformats-officedocument.presentationml.slide+xml"/>
  <Override PartName="/ppt/slides/slide24.xml" ContentType="application/vnd.openxmlformats-officedocument.presentationml.slide+xml"/>
  <Override PartName="/ppt/slides/slide7.xml" ContentType="application/vnd.openxmlformats-officedocument.presentationml.slide+xml"/>
  <Override PartName="/ppt/slides/slide2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_rels/slide9.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38.xml.rels" ContentType="application/vnd.openxmlformats-package.relationships+xml"/>
  <Override PartName="/ppt/slides/_rels/slide4.xml.rels" ContentType="application/vnd.openxmlformats-package.relationships+xml"/>
  <Override PartName="/ppt/slides/_rels/slide39.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Lst>
  <p:sldSz cx="10080625" cy="567055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26"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27"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29"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30"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31"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32"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34"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35"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36"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37"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38"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39"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48" name="PlaceHolder 2"/>
          <p:cNvSpPr>
            <a:spLocks noGrp="1"/>
          </p:cNvSpPr>
          <p:nvPr>
            <p:ph type="subTitle"/>
          </p:nvPr>
        </p:nvSpPr>
        <p:spPr>
          <a:xfrm>
            <a:off x="504000" y="1326600"/>
            <a:ext cx="9072000" cy="3288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50"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52"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53"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504000" y="226080"/>
            <a:ext cx="9072000" cy="4388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57"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58"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59"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5" name="PlaceHolder 2"/>
          <p:cNvSpPr>
            <a:spLocks noGrp="1"/>
          </p:cNvSpPr>
          <p:nvPr>
            <p:ph type="subTitle"/>
          </p:nvPr>
        </p:nvSpPr>
        <p:spPr>
          <a:xfrm>
            <a:off x="504000" y="1326600"/>
            <a:ext cx="9072000" cy="3288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61"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62"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63"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65"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69"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70"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72"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73"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74"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75"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77"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78"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79"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80"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81"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82"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7"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9"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10"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504000" y="226080"/>
            <a:ext cx="9072000" cy="4388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14"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5"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16"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18"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19"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20"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22"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23"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24"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0" name="" descr=""/>
          <p:cNvPicPr/>
          <p:nvPr/>
        </p:nvPicPr>
        <p:blipFill>
          <a:blip r:embed="rId2"/>
          <a:stretch/>
        </p:blipFill>
        <p:spPr>
          <a:xfrm>
            <a:off x="0" y="5104800"/>
            <a:ext cx="10077480" cy="578520"/>
          </a:xfrm>
          <a:prstGeom prst="rect">
            <a:avLst/>
          </a:prstGeom>
          <a:ln>
            <a:noFill/>
          </a:ln>
        </p:spPr>
      </p:pic>
      <p:pic>
        <p:nvPicPr>
          <p:cNvPr id="1" name="" descr=""/>
          <p:cNvPicPr/>
          <p:nvPr/>
        </p:nvPicPr>
        <p:blipFill>
          <a:blip r:embed="rId3"/>
          <a:stretch/>
        </p:blipFill>
        <p:spPr>
          <a:xfrm>
            <a:off x="0" y="0"/>
            <a:ext cx="10077480" cy="321480"/>
          </a:xfrm>
          <a:prstGeom prst="rect">
            <a:avLst/>
          </a:prstGeom>
          <a:ln>
            <a:noFill/>
          </a:ln>
        </p:spPr>
      </p:pic>
      <p:sp>
        <p:nvSpPr>
          <p:cNvPr id="2" name="PlaceHolder 1"/>
          <p:cNvSpPr>
            <a:spLocks noGrp="1"/>
          </p:cNvSpPr>
          <p:nvPr>
            <p:ph type="title"/>
          </p:nvPr>
        </p:nvSpPr>
        <p:spPr>
          <a:xfrm>
            <a:off x="504000" y="226080"/>
            <a:ext cx="9072000" cy="94644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3" name="PlaceHolder 2"/>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 name="" descr=""/>
          <p:cNvPicPr/>
          <p:nvPr/>
        </p:nvPicPr>
        <p:blipFill>
          <a:blip r:embed="rId2"/>
          <a:stretch/>
        </p:blipFill>
        <p:spPr>
          <a:xfrm>
            <a:off x="6120" y="0"/>
            <a:ext cx="10077480" cy="321480"/>
          </a:xfrm>
          <a:prstGeom prst="rect">
            <a:avLst/>
          </a:prstGeom>
          <a:ln>
            <a:noFill/>
          </a:ln>
        </p:spPr>
      </p:pic>
      <p:pic>
        <p:nvPicPr>
          <p:cNvPr id="41" name="" descr=""/>
          <p:cNvPicPr/>
          <p:nvPr/>
        </p:nvPicPr>
        <p:blipFill>
          <a:blip r:embed="rId3"/>
          <a:stretch/>
        </p:blipFill>
        <p:spPr>
          <a:xfrm>
            <a:off x="6120" y="5357160"/>
            <a:ext cx="10077480" cy="321480"/>
          </a:xfrm>
          <a:prstGeom prst="rect">
            <a:avLst/>
          </a:prstGeom>
          <a:ln>
            <a:noFill/>
          </a:ln>
        </p:spPr>
      </p:pic>
      <p:sp>
        <p:nvSpPr>
          <p:cNvPr id="42" name="CustomShape 1"/>
          <p:cNvSpPr/>
          <p:nvPr/>
        </p:nvSpPr>
        <p:spPr>
          <a:xfrm>
            <a:off x="1728360" y="5400360"/>
            <a:ext cx="2345760" cy="388440"/>
          </a:xfrm>
          <a:prstGeom prst="rect">
            <a:avLst/>
          </a:prstGeom>
          <a:noFill/>
          <a:ln>
            <a:noFill/>
          </a:ln>
        </p:spPr>
        <p:style>
          <a:lnRef idx="0"/>
          <a:fillRef idx="0"/>
          <a:effectRef idx="0"/>
          <a:fontRef idx="minor"/>
        </p:style>
        <p:txBody>
          <a:bodyPr lIns="0" rIns="0" tIns="0" bIns="0"/>
          <a:p>
            <a:pPr>
              <a:lnSpc>
                <a:spcPct val="100000"/>
              </a:lnSpc>
            </a:pPr>
            <a:r>
              <a:rPr b="0" lang="en-US" sz="1400" spc="-1" strike="noStrike">
                <a:solidFill>
                  <a:srgbClr val="ffffff"/>
                </a:solidFill>
                <a:latin typeface="Times New Roman"/>
                <a:ea typeface="DejaVu Sans"/>
              </a:rPr>
              <a:t> </a:t>
            </a:r>
            <a:endParaRPr b="0" lang="en-US" sz="1400" spc="-1" strike="noStrike">
              <a:latin typeface="Arial"/>
            </a:endParaRPr>
          </a:p>
        </p:txBody>
      </p:sp>
      <p:sp>
        <p:nvSpPr>
          <p:cNvPr id="43" name="CustomShape 2"/>
          <p:cNvSpPr/>
          <p:nvPr/>
        </p:nvSpPr>
        <p:spPr>
          <a:xfrm>
            <a:off x="4221360" y="5400360"/>
            <a:ext cx="3192480" cy="388440"/>
          </a:xfrm>
          <a:prstGeom prst="rect">
            <a:avLst/>
          </a:prstGeom>
          <a:noFill/>
          <a:ln>
            <a:noFill/>
          </a:ln>
        </p:spPr>
        <p:style>
          <a:lnRef idx="0"/>
          <a:fillRef idx="0"/>
          <a:effectRef idx="0"/>
          <a:fontRef idx="minor"/>
        </p:style>
        <p:txBody>
          <a:bodyPr lIns="0" rIns="0" tIns="0" bIns="0"/>
          <a:p>
            <a:pPr algn="ctr">
              <a:lnSpc>
                <a:spcPct val="100000"/>
              </a:lnSpc>
            </a:pPr>
            <a:r>
              <a:rPr b="0" lang="en-US" sz="1400" spc="-1" strike="noStrike">
                <a:solidFill>
                  <a:srgbClr val="ffffff"/>
                </a:solidFill>
                <a:latin typeface="Times New Roman"/>
                <a:ea typeface="DejaVu Sans"/>
              </a:rPr>
              <a:t> </a:t>
            </a:r>
            <a:endParaRPr b="0" lang="en-US" sz="1400" spc="-1" strike="noStrike">
              <a:latin typeface="Arial"/>
            </a:endParaRPr>
          </a:p>
        </p:txBody>
      </p:sp>
      <p:sp>
        <p:nvSpPr>
          <p:cNvPr id="44" name="CustomShape 3"/>
          <p:cNvSpPr/>
          <p:nvPr/>
        </p:nvSpPr>
        <p:spPr>
          <a:xfrm>
            <a:off x="7659720" y="5400360"/>
            <a:ext cx="2345760" cy="388440"/>
          </a:xfrm>
          <a:prstGeom prst="rect">
            <a:avLst/>
          </a:prstGeom>
          <a:noFill/>
          <a:ln>
            <a:noFill/>
          </a:ln>
        </p:spPr>
        <p:style>
          <a:lnRef idx="0"/>
          <a:fillRef idx="0"/>
          <a:effectRef idx="0"/>
          <a:fontRef idx="minor"/>
        </p:style>
        <p:txBody>
          <a:bodyPr lIns="0" rIns="0" tIns="0" bIns="0"/>
          <a:p>
            <a:pPr algn="r">
              <a:lnSpc>
                <a:spcPct val="100000"/>
              </a:lnSpc>
            </a:pPr>
            <a:fld id="{468DE829-93C7-4ADF-9926-81AB605CB6AC}" type="slidenum">
              <a:rPr b="0" lang="en-US" sz="1400" spc="-1" strike="noStrike">
                <a:solidFill>
                  <a:srgbClr val="ffffff"/>
                </a:solidFill>
                <a:latin typeface="Times New Roman"/>
                <a:ea typeface="DejaVu Sans"/>
              </a:rPr>
              <a:t>1</a:t>
            </a:fld>
            <a:endParaRPr b="0" lang="en-US" sz="1400" spc="-1" strike="noStrike">
              <a:latin typeface="Arial"/>
            </a:endParaRPr>
          </a:p>
        </p:txBody>
      </p:sp>
      <p:sp>
        <p:nvSpPr>
          <p:cNvPr id="45" name="PlaceHolder 4"/>
          <p:cNvSpPr>
            <a:spLocks noGrp="1"/>
          </p:cNvSpPr>
          <p:nvPr>
            <p:ph type="title"/>
          </p:nvPr>
        </p:nvSpPr>
        <p:spPr>
          <a:xfrm>
            <a:off x="504000" y="226080"/>
            <a:ext cx="9072000" cy="94644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46" name="PlaceHolder 5"/>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hyperlink" Target="https://github.com/znuh/re-DECTed.git" TargetMode="External"/><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hyperlink" Target="http://www.ps-auxw.de/g72x++.tar.bz2" TargetMode="External"/><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CustomShape 1"/>
          <p:cNvSpPr/>
          <p:nvPr/>
        </p:nvSpPr>
        <p:spPr>
          <a:xfrm>
            <a:off x="7920" y="648000"/>
            <a:ext cx="9069120" cy="2733480"/>
          </a:xfrm>
          <a:prstGeom prst="rect">
            <a:avLst/>
          </a:prstGeom>
          <a:solidFill>
            <a:srgbClr val="c7243a"/>
          </a:solidFill>
          <a:ln>
            <a:noFill/>
          </a:ln>
        </p:spPr>
        <p:style>
          <a:lnRef idx="0"/>
          <a:fillRef idx="0"/>
          <a:effectRef idx="0"/>
          <a:fontRef idx="minor"/>
        </p:style>
        <p:txBody>
          <a:bodyPr lIns="72000" rIns="0" tIns="0" bIns="0" anchor="ctr"/>
          <a:p>
            <a:pPr>
              <a:lnSpc>
                <a:spcPct val="100000"/>
              </a:lnSpc>
            </a:pPr>
            <a:r>
              <a:rPr b="0" lang="en-US" sz="4000" spc="-1" strike="noStrike">
                <a:solidFill>
                  <a:srgbClr val="ffffff"/>
                </a:solidFill>
                <a:latin typeface="Arial"/>
                <a:ea typeface="DejaVu Sans"/>
              </a:rPr>
              <a:t>Hacking Cordless phones and DECT</a:t>
            </a:r>
            <a:endParaRPr b="0" lang="en-US" sz="40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CustomShape 1"/>
          <p:cNvSpPr/>
          <p:nvPr/>
        </p:nvSpPr>
        <p:spPr>
          <a:xfrm>
            <a:off x="504000" y="413640"/>
            <a:ext cx="9069120" cy="124776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c7243a"/>
                </a:solidFill>
                <a:latin typeface="Arial"/>
                <a:ea typeface="DejaVu Sans"/>
              </a:rPr>
              <a:t>Modulation in 3 Dimensions</a:t>
            </a:r>
            <a:endParaRPr b="0" lang="en-US" sz="4400" spc="-1" strike="noStrike">
              <a:latin typeface="Arial"/>
            </a:endParaRPr>
          </a:p>
        </p:txBody>
      </p:sp>
      <p:sp>
        <p:nvSpPr>
          <p:cNvPr id="115" name="CustomShape 2"/>
          <p:cNvSpPr/>
          <p:nvPr/>
        </p:nvSpPr>
        <p:spPr>
          <a:xfrm>
            <a:off x="504000" y="1656000"/>
            <a:ext cx="9069120" cy="3525480"/>
          </a:xfrm>
          <a:prstGeom prst="rect">
            <a:avLst/>
          </a:prstGeom>
          <a:noFill/>
          <a:ln>
            <a:noFill/>
          </a:ln>
        </p:spPr>
        <p:style>
          <a:lnRef idx="0"/>
          <a:fillRef idx="0"/>
          <a:effectRef idx="0"/>
          <a:fontRef idx="minor"/>
        </p:style>
      </p:sp>
      <p:sp>
        <p:nvSpPr>
          <p:cNvPr id="116" name="CustomShape 3"/>
          <p:cNvSpPr/>
          <p:nvPr/>
        </p:nvSpPr>
        <p:spPr>
          <a:xfrm>
            <a:off x="548640" y="1737360"/>
            <a:ext cx="8867520" cy="856080"/>
          </a:xfrm>
          <a:prstGeom prst="rect">
            <a:avLst/>
          </a:prstGeom>
          <a:noFill/>
          <a:ln>
            <a:noFill/>
          </a:ln>
        </p:spPr>
        <p:style>
          <a:lnRef idx="0"/>
          <a:fillRef idx="0"/>
          <a:effectRef idx="0"/>
          <a:fontRef idx="minor"/>
        </p:style>
      </p:sp>
      <p:sp>
        <p:nvSpPr>
          <p:cNvPr id="117" name="CustomShape 4"/>
          <p:cNvSpPr/>
          <p:nvPr/>
        </p:nvSpPr>
        <p:spPr>
          <a:xfrm>
            <a:off x="2743200" y="5120640"/>
            <a:ext cx="5064840" cy="320760"/>
          </a:xfrm>
          <a:prstGeom prst="rect">
            <a:avLst/>
          </a:prstGeom>
          <a:noFill/>
          <a:ln>
            <a:noFill/>
          </a:ln>
        </p:spPr>
        <p:style>
          <a:lnRef idx="0"/>
          <a:fillRef idx="0"/>
          <a:effectRef idx="0"/>
          <a:fontRef idx="minor"/>
        </p:style>
        <p:txBody>
          <a:bodyPr lIns="90000" rIns="90000" tIns="45000" bIns="45000"/>
          <a:p>
            <a:pPr>
              <a:lnSpc>
                <a:spcPct val="100000"/>
              </a:lnSpc>
            </a:pPr>
            <a:r>
              <a:rPr b="0" lang="en-US" sz="1200" spc="-1" strike="noStrike">
                <a:latin typeface="Arial"/>
              </a:rPr>
              <a:t>Images from: http://whiteboard.ping.se/SDR/IQ</a:t>
            </a:r>
            <a:endParaRPr b="0" lang="en-US" sz="1200" spc="-1" strike="noStrike">
              <a:latin typeface="Arial"/>
            </a:endParaRPr>
          </a:p>
        </p:txBody>
      </p:sp>
      <p:pic>
        <p:nvPicPr>
          <p:cNvPr id="118" name="" descr=""/>
          <p:cNvPicPr/>
          <p:nvPr/>
        </p:nvPicPr>
        <p:blipFill>
          <a:blip r:embed="rId1"/>
          <a:stretch/>
        </p:blipFill>
        <p:spPr>
          <a:xfrm>
            <a:off x="32040" y="1974240"/>
            <a:ext cx="2893680" cy="1774440"/>
          </a:xfrm>
          <a:prstGeom prst="rect">
            <a:avLst/>
          </a:prstGeom>
          <a:ln>
            <a:noFill/>
          </a:ln>
        </p:spPr>
      </p:pic>
      <p:pic>
        <p:nvPicPr>
          <p:cNvPr id="119" name="" descr=""/>
          <p:cNvPicPr/>
          <p:nvPr/>
        </p:nvPicPr>
        <p:blipFill>
          <a:blip r:embed="rId2"/>
          <a:stretch/>
        </p:blipFill>
        <p:spPr>
          <a:xfrm>
            <a:off x="2862360" y="1974240"/>
            <a:ext cx="2898000" cy="1821960"/>
          </a:xfrm>
          <a:prstGeom prst="rect">
            <a:avLst/>
          </a:prstGeom>
          <a:ln>
            <a:noFill/>
          </a:ln>
        </p:spPr>
      </p:pic>
      <p:pic>
        <p:nvPicPr>
          <p:cNvPr id="120" name="" descr=""/>
          <p:cNvPicPr/>
          <p:nvPr/>
        </p:nvPicPr>
        <p:blipFill>
          <a:blip r:embed="rId3"/>
          <a:stretch/>
        </p:blipFill>
        <p:spPr>
          <a:xfrm>
            <a:off x="6031080" y="1785600"/>
            <a:ext cx="3112560" cy="2145960"/>
          </a:xfrm>
          <a:prstGeom prst="rect">
            <a:avLst/>
          </a:prstGeom>
          <a:ln>
            <a:noFill/>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CustomShape 1"/>
          <p:cNvSpPr/>
          <p:nvPr/>
        </p:nvSpPr>
        <p:spPr>
          <a:xfrm>
            <a:off x="504000" y="413640"/>
            <a:ext cx="9069120" cy="124776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c7243a"/>
                </a:solidFill>
                <a:latin typeface="Arial"/>
                <a:ea typeface="DejaVu Sans"/>
              </a:rPr>
              <a:t>Spectrum analyzer</a:t>
            </a:r>
            <a:endParaRPr b="0" lang="en-US" sz="4400" spc="-1" strike="noStrike">
              <a:latin typeface="Arial"/>
            </a:endParaRPr>
          </a:p>
        </p:txBody>
      </p:sp>
      <p:sp>
        <p:nvSpPr>
          <p:cNvPr id="122" name="CustomShape 2"/>
          <p:cNvSpPr/>
          <p:nvPr/>
        </p:nvSpPr>
        <p:spPr>
          <a:xfrm>
            <a:off x="504000" y="1656000"/>
            <a:ext cx="9069120" cy="3525480"/>
          </a:xfrm>
          <a:prstGeom prst="rect">
            <a:avLst/>
          </a:prstGeom>
          <a:noFill/>
          <a:ln>
            <a:noFill/>
          </a:ln>
        </p:spPr>
        <p:style>
          <a:lnRef idx="0"/>
          <a:fillRef idx="0"/>
          <a:effectRef idx="0"/>
          <a:fontRef idx="minor"/>
        </p:style>
      </p:sp>
      <p:sp>
        <p:nvSpPr>
          <p:cNvPr id="123" name="TextShape 3"/>
          <p:cNvSpPr txBox="1"/>
          <p:nvPr/>
        </p:nvSpPr>
        <p:spPr>
          <a:xfrm>
            <a:off x="640080" y="1463040"/>
            <a:ext cx="7143840" cy="858240"/>
          </a:xfrm>
          <a:prstGeom prst="rect">
            <a:avLst/>
          </a:prstGeom>
          <a:noFill/>
          <a:ln>
            <a:noFill/>
          </a:ln>
        </p:spPr>
        <p:txBody>
          <a:bodyPr lIns="90000" rIns="90000" tIns="45000" bIns="45000"/>
          <a:p>
            <a:r>
              <a:rPr b="0" lang="en-US" sz="1800" spc="-1" strike="noStrike">
                <a:latin typeface="Arial"/>
              </a:rPr>
              <a:t>I will be using a spectrum analyzer to listen view the Radio spectrum.</a:t>
            </a:r>
            <a:endParaRPr b="0" lang="en-US" sz="1800" spc="-1" strike="noStrike">
              <a:latin typeface="Arial"/>
            </a:endParaRPr>
          </a:p>
          <a:p>
            <a:r>
              <a:rPr b="0" lang="en-US" sz="1800" spc="-1" strike="noStrike">
                <a:latin typeface="Arial"/>
              </a:rPr>
              <a:t>I am using SDR# for Windows.</a:t>
            </a:r>
            <a:endParaRPr b="0" lang="en-US" sz="1800" spc="-1" strike="noStrike">
              <a:latin typeface="Arial"/>
            </a:endParaRPr>
          </a:p>
          <a:p>
            <a:r>
              <a:rPr b="0" lang="en-US" sz="1800" spc="-1" strike="noStrike">
                <a:latin typeface="Arial"/>
              </a:rPr>
              <a:t>GQRX works great for Linux and OS X.</a:t>
            </a:r>
            <a:endParaRPr b="0" lang="en-US" sz="1800" spc="-1" strike="noStrike">
              <a:latin typeface="Arial"/>
            </a:endParaRPr>
          </a:p>
        </p:txBody>
      </p:sp>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CustomShape 1"/>
          <p:cNvSpPr/>
          <p:nvPr/>
        </p:nvSpPr>
        <p:spPr>
          <a:xfrm>
            <a:off x="504000" y="413640"/>
            <a:ext cx="9069120" cy="124776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c7243a"/>
                </a:solidFill>
                <a:latin typeface="Arial"/>
                <a:ea typeface="DejaVu Sans"/>
              </a:rPr>
              <a:t>Analog Eavesdropping</a:t>
            </a:r>
            <a:endParaRPr b="0" lang="en-US" sz="4400" spc="-1" strike="noStrike">
              <a:latin typeface="Arial"/>
            </a:endParaRPr>
          </a:p>
        </p:txBody>
      </p:sp>
      <p:sp>
        <p:nvSpPr>
          <p:cNvPr id="125" name="CustomShape 2"/>
          <p:cNvSpPr/>
          <p:nvPr/>
        </p:nvSpPr>
        <p:spPr>
          <a:xfrm>
            <a:off x="504000" y="1656000"/>
            <a:ext cx="9069120" cy="3525480"/>
          </a:xfrm>
          <a:prstGeom prst="rect">
            <a:avLst/>
          </a:prstGeom>
          <a:noFill/>
          <a:ln>
            <a:noFill/>
          </a:ln>
        </p:spPr>
        <p:style>
          <a:lnRef idx="0"/>
          <a:fillRef idx="0"/>
          <a:effectRef idx="0"/>
          <a:fontRef idx="minor"/>
        </p:style>
      </p:sp>
      <p:pic>
        <p:nvPicPr>
          <p:cNvPr id="126" name="" descr=""/>
          <p:cNvPicPr/>
          <p:nvPr/>
        </p:nvPicPr>
        <p:blipFill>
          <a:blip r:embed="rId1"/>
          <a:stretch/>
        </p:blipFill>
        <p:spPr>
          <a:xfrm>
            <a:off x="1554480" y="1450800"/>
            <a:ext cx="6583680" cy="3868200"/>
          </a:xfrm>
          <a:prstGeom prst="rect">
            <a:avLst/>
          </a:prstGeom>
          <a:ln>
            <a:noFill/>
          </a:ln>
        </p:spPr>
      </p:pic>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CustomShape 1"/>
          <p:cNvSpPr/>
          <p:nvPr/>
        </p:nvSpPr>
        <p:spPr>
          <a:xfrm>
            <a:off x="504000" y="413640"/>
            <a:ext cx="9069120" cy="124776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c7243a"/>
                </a:solidFill>
                <a:latin typeface="Arial"/>
                <a:ea typeface="DejaVu Sans"/>
              </a:rPr>
              <a:t>Other Attacks</a:t>
            </a:r>
            <a:endParaRPr b="0" lang="en-US" sz="4400" spc="-1" strike="noStrike">
              <a:latin typeface="Arial"/>
            </a:endParaRPr>
          </a:p>
        </p:txBody>
      </p:sp>
      <p:sp>
        <p:nvSpPr>
          <p:cNvPr id="128" name="CustomShape 2"/>
          <p:cNvSpPr/>
          <p:nvPr/>
        </p:nvSpPr>
        <p:spPr>
          <a:xfrm>
            <a:off x="504000" y="1656000"/>
            <a:ext cx="9069120" cy="3525480"/>
          </a:xfrm>
          <a:prstGeom prst="rect">
            <a:avLst/>
          </a:prstGeom>
          <a:noFill/>
          <a:ln>
            <a:noFill/>
          </a:ln>
        </p:spPr>
        <p:style>
          <a:lnRef idx="0"/>
          <a:fillRef idx="0"/>
          <a:effectRef idx="0"/>
          <a:fontRef idx="minor"/>
        </p:style>
      </p:sp>
      <p:sp>
        <p:nvSpPr>
          <p:cNvPr id="129" name="CustomShape 3"/>
          <p:cNvSpPr/>
          <p:nvPr/>
        </p:nvSpPr>
        <p:spPr>
          <a:xfrm>
            <a:off x="504000" y="1554480"/>
            <a:ext cx="8822520" cy="136980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latin typeface="Arial"/>
              </a:rPr>
              <a:t>Signal Jamming</a:t>
            </a:r>
            <a:r>
              <a:rPr b="0" lang="en-US" sz="1800" spc="-1" strike="noStrike">
                <a:latin typeface="Arial"/>
              </a:rPr>
              <a:t> – We could disrupt the conversation by creating noise on the same frequency of the call. Signal jamming is illegal in the U.S.</a:t>
            </a:r>
            <a:endParaRPr b="0" lang="en-US" sz="1800" spc="-1" strike="noStrike">
              <a:latin typeface="Arial"/>
            </a:endParaRPr>
          </a:p>
          <a:p>
            <a:pPr>
              <a:lnSpc>
                <a:spcPct val="100000"/>
              </a:lnSpc>
            </a:pPr>
            <a:r>
              <a:rPr b="1" lang="en-US" sz="1800" spc="-1" strike="noStrike">
                <a:latin typeface="Arial"/>
              </a:rPr>
              <a:t>Replay Attacks</a:t>
            </a:r>
            <a:r>
              <a:rPr b="0" lang="en-US" sz="1800" spc="-1" strike="noStrike">
                <a:latin typeface="Arial"/>
              </a:rPr>
              <a:t> – We can capture frequency data and replay it, such as dailing numbers, paging the phone, and prematurely ending the call.</a:t>
            </a:r>
            <a:endParaRPr b="0" lang="en-US" sz="1800" spc="-1" strike="noStrike">
              <a:latin typeface="Arial"/>
            </a:endParaRPr>
          </a:p>
          <a:p>
            <a:pPr>
              <a:lnSpc>
                <a:spcPct val="100000"/>
              </a:lnSpc>
            </a:pPr>
            <a:r>
              <a:rPr b="1" lang="en-US" sz="1800" spc="-1" strike="noStrike">
                <a:latin typeface="Arial"/>
                <a:ea typeface="Microsoft YaHei"/>
              </a:rPr>
              <a:t>Forced Pairing</a:t>
            </a:r>
            <a:r>
              <a:rPr b="0" lang="en-US" sz="1800" spc="-1" strike="noStrike">
                <a:latin typeface="Arial"/>
                <a:ea typeface="Microsoft YaHei"/>
              </a:rPr>
              <a:t> </a:t>
            </a:r>
            <a:r>
              <a:rPr b="0" lang="en-US" sz="1800" spc="-1" strike="noStrike">
                <a:latin typeface="Arial"/>
              </a:rPr>
              <a:t>– Most phones support adding addition phones to them. A security code is used to pair compatible phones to the base station. This code could be brute forced to forcefully pair another phone the base station and make calls.</a:t>
            </a:r>
            <a:endParaRPr b="0" lang="en-US" sz="1800" spc="-1" strike="noStrike">
              <a:latin typeface="Arial"/>
            </a:endParaRPr>
          </a:p>
        </p:txBody>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CustomShape 1"/>
          <p:cNvSpPr/>
          <p:nvPr/>
        </p:nvSpPr>
        <p:spPr>
          <a:xfrm>
            <a:off x="504000" y="565560"/>
            <a:ext cx="9069120" cy="94392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c7243a"/>
                </a:solidFill>
                <a:latin typeface="Arial"/>
                <a:ea typeface="DejaVu Sans"/>
              </a:rPr>
              <a:t>Target Phone #2: VTech 914 ADLi</a:t>
            </a:r>
            <a:endParaRPr b="0" lang="en-US" sz="4400" spc="-1" strike="noStrike">
              <a:latin typeface="Arial"/>
            </a:endParaRPr>
          </a:p>
        </p:txBody>
      </p:sp>
      <p:sp>
        <p:nvSpPr>
          <p:cNvPr id="131" name="CustomShape 2"/>
          <p:cNvSpPr/>
          <p:nvPr/>
        </p:nvSpPr>
        <p:spPr>
          <a:xfrm>
            <a:off x="504000" y="1656000"/>
            <a:ext cx="9069120" cy="3525480"/>
          </a:xfrm>
          <a:prstGeom prst="rect">
            <a:avLst/>
          </a:prstGeom>
          <a:noFill/>
          <a:ln>
            <a:noFill/>
          </a:ln>
        </p:spPr>
        <p:style>
          <a:lnRef idx="0"/>
          <a:fillRef idx="0"/>
          <a:effectRef idx="0"/>
          <a:fontRef idx="minor"/>
        </p:style>
      </p:sp>
      <p:pic>
        <p:nvPicPr>
          <p:cNvPr id="132" name="" descr=""/>
          <p:cNvPicPr/>
          <p:nvPr/>
        </p:nvPicPr>
        <p:blipFill>
          <a:blip r:embed="rId1"/>
          <a:stretch/>
        </p:blipFill>
        <p:spPr>
          <a:xfrm>
            <a:off x="504000" y="1395000"/>
            <a:ext cx="3614040" cy="3815280"/>
          </a:xfrm>
          <a:prstGeom prst="rect">
            <a:avLst/>
          </a:prstGeom>
          <a:ln>
            <a:noFill/>
          </a:ln>
        </p:spPr>
      </p:pic>
      <p:sp>
        <p:nvSpPr>
          <p:cNvPr id="133" name="CustomShape 3"/>
          <p:cNvSpPr/>
          <p:nvPr/>
        </p:nvSpPr>
        <p:spPr>
          <a:xfrm>
            <a:off x="4754880" y="1511280"/>
            <a:ext cx="5027400" cy="13683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Released 1997</a:t>
            </a:r>
            <a:endParaRPr b="0" lang="en-US" sz="1800" spc="-1" strike="noStrike">
              <a:latin typeface="Arial"/>
            </a:endParaRPr>
          </a:p>
          <a:p>
            <a:pPr>
              <a:lnSpc>
                <a:spcPct val="100000"/>
              </a:lnSpc>
            </a:pPr>
            <a:r>
              <a:rPr b="0" lang="en-US" sz="1800" spc="-1" strike="noStrike">
                <a:solidFill>
                  <a:srgbClr val="000000"/>
                </a:solidFill>
                <a:latin typeface="Arial"/>
                <a:ea typeface="DejaVu Sans"/>
              </a:rPr>
              <a:t>925.05 – 927.75 MHz (Handset to Base)</a:t>
            </a:r>
            <a:endParaRPr b="0" lang="en-US" sz="1800" spc="-1" strike="noStrike">
              <a:latin typeface="Arial"/>
            </a:endParaRPr>
          </a:p>
          <a:p>
            <a:pPr>
              <a:lnSpc>
                <a:spcPct val="100000"/>
              </a:lnSpc>
            </a:pPr>
            <a:r>
              <a:rPr b="0" lang="en-US" sz="1800" spc="-1" strike="noStrike">
                <a:solidFill>
                  <a:srgbClr val="000000"/>
                </a:solidFill>
                <a:latin typeface="Arial"/>
                <a:ea typeface="DejaVu Sans"/>
              </a:rPr>
              <a:t>902.3 – 905.0 MHz (Base to Handset)</a:t>
            </a:r>
            <a:endParaRPr b="0" lang="en-US" sz="1800" spc="-1" strike="noStrike">
              <a:latin typeface="Arial"/>
            </a:endParaRPr>
          </a:p>
          <a:p>
            <a:pPr>
              <a:lnSpc>
                <a:spcPct val="100000"/>
              </a:lnSpc>
            </a:pPr>
            <a:r>
              <a:rPr b="0" lang="en-US" sz="1800" spc="-1" strike="noStrike">
                <a:solidFill>
                  <a:srgbClr val="000000"/>
                </a:solidFill>
                <a:latin typeface="Arial"/>
                <a:ea typeface="DejaVu Sans"/>
              </a:rPr>
              <a:t>20 Channels</a:t>
            </a:r>
            <a:endParaRPr b="0" lang="en-US" sz="1800" spc="-1" strike="noStrike">
              <a:latin typeface="Arial"/>
            </a:endParaRPr>
          </a:p>
          <a:p>
            <a:pPr>
              <a:lnSpc>
                <a:spcPct val="100000"/>
              </a:lnSpc>
            </a:pPr>
            <a:r>
              <a:rPr b="0" lang="en-US" sz="1800" spc="-1" strike="noStrike">
                <a:solidFill>
                  <a:srgbClr val="000000"/>
                </a:solidFill>
                <a:latin typeface="Arial"/>
                <a:ea typeface="DejaVu Sans"/>
              </a:rPr>
              <a:t>Modulation FM?</a:t>
            </a:r>
            <a:endParaRPr b="0" lang="en-US" sz="1800" spc="-1" strike="noStrike">
              <a:latin typeface="Arial"/>
            </a:endParaRPr>
          </a:p>
          <a:p>
            <a:pPr>
              <a:lnSpc>
                <a:spcPct val="100000"/>
              </a:lnSpc>
            </a:pPr>
            <a:r>
              <a:rPr b="0" lang="en-US" sz="1800" spc="-1" strike="noStrike">
                <a:solidFill>
                  <a:srgbClr val="000000"/>
                </a:solidFill>
                <a:latin typeface="Arial"/>
                <a:ea typeface="DejaVu Sans"/>
              </a:rPr>
              <a:t>FCC ID: EW780-4014-B4</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Very little info from FCC ID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Still analog apparently</a:t>
            </a:r>
            <a:endParaRPr b="0" lang="en-US" sz="1800" spc="-1" strike="noStrike">
              <a:latin typeface="Arial"/>
            </a:endParaRPr>
          </a:p>
        </p:txBody>
      </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CustomShape 1"/>
          <p:cNvSpPr/>
          <p:nvPr/>
        </p:nvSpPr>
        <p:spPr>
          <a:xfrm>
            <a:off x="504000" y="413640"/>
            <a:ext cx="9069120" cy="124776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c7243a"/>
                </a:solidFill>
                <a:latin typeface="Arial"/>
                <a:ea typeface="DejaVu Sans"/>
              </a:rPr>
              <a:t>Digital Communication</a:t>
            </a:r>
            <a:endParaRPr b="0" lang="en-US" sz="4400" spc="-1" strike="noStrike">
              <a:latin typeface="Arial"/>
            </a:endParaRPr>
          </a:p>
        </p:txBody>
      </p:sp>
      <p:sp>
        <p:nvSpPr>
          <p:cNvPr id="135" name="CustomShape 2"/>
          <p:cNvSpPr/>
          <p:nvPr/>
        </p:nvSpPr>
        <p:spPr>
          <a:xfrm>
            <a:off x="504000" y="1656000"/>
            <a:ext cx="9069120" cy="3525480"/>
          </a:xfrm>
          <a:prstGeom prst="rect">
            <a:avLst/>
          </a:prstGeom>
          <a:noFill/>
          <a:ln>
            <a:noFill/>
          </a:ln>
        </p:spPr>
        <p:style>
          <a:lnRef idx="0"/>
          <a:fillRef idx="0"/>
          <a:effectRef idx="0"/>
          <a:fontRef idx="minor"/>
        </p:style>
      </p:sp>
      <p:sp>
        <p:nvSpPr>
          <p:cNvPr id="136" name="CustomShape 3"/>
          <p:cNvSpPr/>
          <p:nvPr/>
        </p:nvSpPr>
        <p:spPr>
          <a:xfrm>
            <a:off x="548640" y="1737360"/>
            <a:ext cx="8867520" cy="6001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With digital communication, the data is encoded into 0s and 1s and then is modulated. If we were to tune to that frequency, we would not be able to hear the voice communication without decoding it first.</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May other digital phones used frequencies of 900 MHz, 2.4 GHz, and 5.8GHz.</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Some vendors (like Vtech) are slightly misleading of what frequencies the phones use. For example, an advertised 5.8GHz phone, uses only 5.8GHz for communication from the phone to the base station, but the base station uses 900MHz to communicate back the phone. </a:t>
            </a:r>
            <a:endParaRPr b="0" lang="en-US" sz="1800" spc="-1" strike="noStrike">
              <a:latin typeface="Arial"/>
            </a:endParaRPr>
          </a:p>
          <a:p>
            <a:pPr>
              <a:lnSpc>
                <a:spcPct val="100000"/>
              </a:lnSpc>
            </a:pPr>
            <a:endParaRPr b="0" lang="en-US" sz="1800" spc="-1" strike="noStrike">
              <a:latin typeface="Arial"/>
            </a:endParaRPr>
          </a:p>
        </p:txBody>
      </p:sp>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CustomShape 1"/>
          <p:cNvSpPr/>
          <p:nvPr/>
        </p:nvSpPr>
        <p:spPr>
          <a:xfrm>
            <a:off x="504000" y="565560"/>
            <a:ext cx="9069120" cy="94392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c7243a"/>
                </a:solidFill>
                <a:latin typeface="Arial"/>
                <a:ea typeface="DejaVu Sans"/>
              </a:rPr>
              <a:t>What is DECT</a:t>
            </a:r>
            <a:endParaRPr b="0" lang="en-US" sz="4400" spc="-1" strike="noStrike">
              <a:latin typeface="Arial"/>
            </a:endParaRPr>
          </a:p>
        </p:txBody>
      </p:sp>
      <p:sp>
        <p:nvSpPr>
          <p:cNvPr id="138" name="CustomShape 2"/>
          <p:cNvSpPr/>
          <p:nvPr/>
        </p:nvSpPr>
        <p:spPr>
          <a:xfrm>
            <a:off x="504000" y="1656000"/>
            <a:ext cx="9069120" cy="3525480"/>
          </a:xfrm>
          <a:prstGeom prst="rect">
            <a:avLst/>
          </a:prstGeom>
          <a:noFill/>
          <a:ln>
            <a:noFill/>
          </a:ln>
        </p:spPr>
        <p:style>
          <a:lnRef idx="0"/>
          <a:fillRef idx="0"/>
          <a:effectRef idx="0"/>
          <a:fontRef idx="minor"/>
        </p:style>
        <p:txBody>
          <a:bodyPr lIns="0" rIns="0" tIns="0" bIns="0">
            <a:normAutofit/>
          </a:bodyPr>
          <a:p>
            <a:pPr marL="432000" indent="-321480">
              <a:lnSpc>
                <a:spcPct val="100000"/>
              </a:lnSpc>
              <a:spcAft>
                <a:spcPts val="1414"/>
              </a:spcAft>
              <a:buClr>
                <a:srgbClr val="000000"/>
              </a:buClr>
              <a:buSzPct val="45000"/>
              <a:buFont typeface="Wingdings" charset="2"/>
              <a:buChar char=""/>
            </a:pPr>
            <a:r>
              <a:rPr b="0" lang="en-US" sz="2200" spc="-1" strike="noStrike">
                <a:solidFill>
                  <a:srgbClr val="000000"/>
                </a:solidFill>
                <a:latin typeface="Arial"/>
                <a:ea typeface="DejaVu Sans"/>
              </a:rPr>
              <a:t>DECT stands for Digital Enhanced Cordless Telecommunications, and originated from Europe replacing older analog standards like CT1 and CT2 (900MHz).</a:t>
            </a:r>
            <a:endParaRPr b="0" lang="en-US" sz="2200" spc="-1" strike="noStrike">
              <a:latin typeface="Arial"/>
            </a:endParaRPr>
          </a:p>
          <a:p>
            <a:pPr marL="432000" indent="-321480">
              <a:lnSpc>
                <a:spcPct val="100000"/>
              </a:lnSpc>
              <a:spcAft>
                <a:spcPts val="1414"/>
              </a:spcAft>
              <a:buClr>
                <a:srgbClr val="000000"/>
              </a:buClr>
              <a:buSzPct val="45000"/>
              <a:buFont typeface="Wingdings" charset="2"/>
              <a:buChar char=""/>
            </a:pPr>
            <a:r>
              <a:rPr b="0" lang="en-US" sz="2200" spc="-1" strike="noStrike">
                <a:solidFill>
                  <a:srgbClr val="000000"/>
                </a:solidFill>
                <a:latin typeface="Arial"/>
                <a:ea typeface="DejaVu Sans"/>
              </a:rPr>
              <a:t>In the United States it is known as DECT 6.0 and operates a 1.9GHz, and was approved by the FCC in 2005. Prior to 2005, many digital phones used the unlicensed bands like 2.4GHz and 900MHz. </a:t>
            </a:r>
            <a:endParaRPr b="0" lang="en-US" sz="2200" spc="-1" strike="noStrike">
              <a:latin typeface="Arial"/>
            </a:endParaRPr>
          </a:p>
          <a:p>
            <a:pPr marL="432000" indent="-321480">
              <a:lnSpc>
                <a:spcPct val="100000"/>
              </a:lnSpc>
              <a:spcAft>
                <a:spcPts val="1414"/>
              </a:spcAft>
              <a:buClr>
                <a:srgbClr val="000000"/>
              </a:buClr>
              <a:buSzPct val="45000"/>
              <a:buFont typeface="Wingdings" charset="2"/>
              <a:buChar char=""/>
            </a:pPr>
            <a:r>
              <a:rPr b="0" lang="en-US" sz="2200" spc="-1" strike="noStrike">
                <a:solidFill>
                  <a:srgbClr val="000000"/>
                </a:solidFill>
                <a:latin typeface="Arial"/>
                <a:ea typeface="DejaVu Sans"/>
              </a:rPr>
              <a:t>Mostly used for domestic cordless telephony, but is used elsewhere.</a:t>
            </a:r>
            <a:endParaRPr b="0" lang="en-US" sz="2200" spc="-1" strike="noStrike">
              <a:latin typeface="Arial"/>
            </a:endParaRPr>
          </a:p>
        </p:txBody>
      </p:sp>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CustomShape 1"/>
          <p:cNvSpPr/>
          <p:nvPr/>
        </p:nvSpPr>
        <p:spPr>
          <a:xfrm>
            <a:off x="504000" y="565560"/>
            <a:ext cx="9069120" cy="94392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c7243a"/>
                </a:solidFill>
                <a:latin typeface="Arial"/>
                <a:ea typeface="DejaVu Sans"/>
              </a:rPr>
              <a:t>DECT Technical Stuff</a:t>
            </a:r>
            <a:endParaRPr b="0" lang="en-US" sz="4400" spc="-1" strike="noStrike">
              <a:latin typeface="Arial"/>
            </a:endParaRPr>
          </a:p>
        </p:txBody>
      </p:sp>
      <p:sp>
        <p:nvSpPr>
          <p:cNvPr id="140" name="CustomShape 2"/>
          <p:cNvSpPr/>
          <p:nvPr/>
        </p:nvSpPr>
        <p:spPr>
          <a:xfrm>
            <a:off x="504000" y="1656000"/>
            <a:ext cx="9069120" cy="3525480"/>
          </a:xfrm>
          <a:prstGeom prst="rect">
            <a:avLst/>
          </a:prstGeom>
          <a:noFill/>
          <a:ln>
            <a:noFill/>
          </a:ln>
        </p:spPr>
        <p:style>
          <a:lnRef idx="0"/>
          <a:fillRef idx="0"/>
          <a:effectRef idx="0"/>
          <a:fontRef idx="minor"/>
        </p:style>
      </p:sp>
      <p:sp>
        <p:nvSpPr>
          <p:cNvPr id="141" name="CustomShape 3"/>
          <p:cNvSpPr/>
          <p:nvPr/>
        </p:nvSpPr>
        <p:spPr>
          <a:xfrm>
            <a:off x="365760" y="1463040"/>
            <a:ext cx="9416160" cy="11120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DECT networks consists of Fixed Part (base station, also called Radio Fixed Part, FP/RFP) and one or more Portable Parts (mobile device, PP). DECT can support up to 12 PP for each FP. DECT’s range is ~160 feet indoors and ~1000 feet outdoors (line of sight).</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pic>
        <p:nvPicPr>
          <p:cNvPr id="142" name="" descr=""/>
          <p:cNvPicPr/>
          <p:nvPr/>
        </p:nvPicPr>
        <p:blipFill>
          <a:blip r:embed="rId1"/>
          <a:stretch/>
        </p:blipFill>
        <p:spPr>
          <a:xfrm>
            <a:off x="7342920" y="2779560"/>
            <a:ext cx="1891800" cy="2401920"/>
          </a:xfrm>
          <a:prstGeom prst="rect">
            <a:avLst/>
          </a:prstGeom>
          <a:ln>
            <a:noFill/>
          </a:ln>
        </p:spPr>
      </p:pic>
      <p:sp>
        <p:nvSpPr>
          <p:cNvPr id="143" name="CustomShape 4"/>
          <p:cNvSpPr/>
          <p:nvPr/>
        </p:nvSpPr>
        <p:spPr>
          <a:xfrm>
            <a:off x="365760" y="2433600"/>
            <a:ext cx="7497360" cy="8575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The Generic Access Profile (GAP) is the most commonly used DECT profile. It defines telephony service operation of an air interface, regardless of back-end configuration.</a:t>
            </a:r>
            <a:endParaRPr b="0" lang="en-US" sz="1800" spc="-1" strike="noStrike">
              <a:latin typeface="Arial"/>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CustomShape 1"/>
          <p:cNvSpPr/>
          <p:nvPr/>
        </p:nvSpPr>
        <p:spPr>
          <a:xfrm>
            <a:off x="504000" y="565560"/>
            <a:ext cx="9069120" cy="94392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c7243a"/>
                </a:solidFill>
                <a:latin typeface="Arial"/>
                <a:ea typeface="DejaVu Sans"/>
              </a:rPr>
              <a:t>DECT Technical Stuff</a:t>
            </a:r>
            <a:endParaRPr b="0" lang="en-US" sz="4400" spc="-1" strike="noStrike">
              <a:latin typeface="Arial"/>
            </a:endParaRPr>
          </a:p>
        </p:txBody>
      </p:sp>
      <p:sp>
        <p:nvSpPr>
          <p:cNvPr id="145" name="CustomShape 2"/>
          <p:cNvSpPr/>
          <p:nvPr/>
        </p:nvSpPr>
        <p:spPr>
          <a:xfrm>
            <a:off x="504000" y="1656000"/>
            <a:ext cx="9069120" cy="3525480"/>
          </a:xfrm>
          <a:prstGeom prst="rect">
            <a:avLst/>
          </a:prstGeom>
          <a:noFill/>
          <a:ln>
            <a:noFill/>
          </a:ln>
        </p:spPr>
        <p:style>
          <a:lnRef idx="0"/>
          <a:fillRef idx="0"/>
          <a:effectRef idx="0"/>
          <a:fontRef idx="minor"/>
        </p:style>
      </p:sp>
      <p:sp>
        <p:nvSpPr>
          <p:cNvPr id="146" name="CustomShape 3"/>
          <p:cNvSpPr/>
          <p:nvPr/>
        </p:nvSpPr>
        <p:spPr>
          <a:xfrm>
            <a:off x="365760" y="1463040"/>
            <a:ext cx="9416160" cy="11120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DECT operates in the 1.88 –1.90 MHz band For Europe, Middle East, and Africa (EMEA), and uses 1.92 – 1.93 MHz for North America. EMEA has 10 frequency channels, while the North America has 5. Each channel has a band gap of 1728 kHz.</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pic>
        <p:nvPicPr>
          <p:cNvPr id="147" name="" descr=""/>
          <p:cNvPicPr/>
          <p:nvPr/>
        </p:nvPicPr>
        <p:blipFill>
          <a:blip r:embed="rId1"/>
          <a:stretch/>
        </p:blipFill>
        <p:spPr>
          <a:xfrm>
            <a:off x="1722600" y="2377440"/>
            <a:ext cx="6780600" cy="2804040"/>
          </a:xfrm>
          <a:prstGeom prst="rect">
            <a:avLst/>
          </a:prstGeom>
          <a:ln>
            <a:noFill/>
          </a:ln>
        </p:spPr>
      </p:pic>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CustomShape 1"/>
          <p:cNvSpPr/>
          <p:nvPr/>
        </p:nvSpPr>
        <p:spPr>
          <a:xfrm>
            <a:off x="504000" y="565560"/>
            <a:ext cx="9069120" cy="94392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c7243a"/>
                </a:solidFill>
                <a:latin typeface="Arial"/>
                <a:ea typeface="DejaVu Sans"/>
              </a:rPr>
              <a:t>DECT Technical Stuff</a:t>
            </a:r>
            <a:endParaRPr b="0" lang="en-US" sz="4400" spc="-1" strike="noStrike">
              <a:latin typeface="Arial"/>
            </a:endParaRPr>
          </a:p>
        </p:txBody>
      </p:sp>
      <p:sp>
        <p:nvSpPr>
          <p:cNvPr id="149" name="CustomShape 2"/>
          <p:cNvSpPr/>
          <p:nvPr/>
        </p:nvSpPr>
        <p:spPr>
          <a:xfrm>
            <a:off x="504000" y="1656000"/>
            <a:ext cx="9069120" cy="3525480"/>
          </a:xfrm>
          <a:prstGeom prst="rect">
            <a:avLst/>
          </a:prstGeom>
          <a:noFill/>
          <a:ln>
            <a:noFill/>
          </a:ln>
        </p:spPr>
        <p:style>
          <a:lnRef idx="0"/>
          <a:fillRef idx="0"/>
          <a:effectRef idx="0"/>
          <a:fontRef idx="minor"/>
        </p:style>
      </p:sp>
      <p:sp>
        <p:nvSpPr>
          <p:cNvPr id="150" name="CustomShape 3"/>
          <p:cNvSpPr/>
          <p:nvPr/>
        </p:nvSpPr>
        <p:spPr>
          <a:xfrm>
            <a:off x="365760" y="1463040"/>
            <a:ext cx="9416160" cy="11120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Each of the channels is then split into 24 slots. 12 of these slots are for downlink communication (FP to PP), with the other 12 for uplink communications (PP to FP). There are 12 slots because each channel can support 12 con-current phones.</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pic>
        <p:nvPicPr>
          <p:cNvPr id="151" name="" descr=""/>
          <p:cNvPicPr/>
          <p:nvPr/>
        </p:nvPicPr>
        <p:blipFill>
          <a:blip r:embed="rId1"/>
          <a:stretch/>
        </p:blipFill>
        <p:spPr>
          <a:xfrm>
            <a:off x="334440" y="2512080"/>
            <a:ext cx="4876920" cy="2424960"/>
          </a:xfrm>
          <a:prstGeom prst="rect">
            <a:avLst/>
          </a:prstGeom>
          <a:ln>
            <a:noFill/>
          </a:ln>
        </p:spPr>
      </p:pic>
      <p:sp>
        <p:nvSpPr>
          <p:cNvPr id="152" name="CustomShape 4"/>
          <p:cNvSpPr/>
          <p:nvPr/>
        </p:nvSpPr>
        <p:spPr>
          <a:xfrm>
            <a:off x="5394960" y="3291840"/>
            <a:ext cx="4296960" cy="1148040"/>
          </a:xfrm>
          <a:prstGeom prst="rect">
            <a:avLst/>
          </a:prstGeom>
          <a:noFill/>
          <a:ln>
            <a:noFill/>
          </a:ln>
        </p:spPr>
        <p:style>
          <a:lnRef idx="0"/>
          <a:fillRef idx="0"/>
          <a:effectRef idx="0"/>
          <a:fontRef idx="minor"/>
        </p:style>
        <p:txBody>
          <a:bodyPr lIns="90000" rIns="90000" tIns="45000" bIns="45000"/>
          <a:p>
            <a:pPr>
              <a:lnSpc>
                <a:spcPct val="100000"/>
              </a:lnSpc>
            </a:pPr>
            <a:r>
              <a:rPr b="0" lang="en-US" sz="1500" spc="-1" strike="noStrike">
                <a:solidFill>
                  <a:srgbClr val="000000"/>
                </a:solidFill>
                <a:latin typeface="Arial"/>
                <a:ea typeface="DejaVu Sans"/>
              </a:rPr>
              <a:t>DECT Frames consist of 4 parts. The most important two are the </a:t>
            </a:r>
            <a:r>
              <a:rPr b="1" lang="en-US" sz="1500" spc="-1" strike="noStrike">
                <a:solidFill>
                  <a:srgbClr val="000000"/>
                </a:solidFill>
                <a:latin typeface="Arial"/>
                <a:ea typeface="DejaVu Sans"/>
              </a:rPr>
              <a:t>A-Field</a:t>
            </a:r>
            <a:r>
              <a:rPr b="0" lang="en-US" sz="1500" spc="-1" strike="noStrike">
                <a:solidFill>
                  <a:srgbClr val="000000"/>
                </a:solidFill>
                <a:latin typeface="Arial"/>
                <a:ea typeface="DejaVu Sans"/>
              </a:rPr>
              <a:t> (Signaling), which defines control characteristics-payload data type and network identifiers, and the </a:t>
            </a:r>
            <a:r>
              <a:rPr b="1" lang="en-US" sz="1500" spc="-1" strike="noStrike">
                <a:solidFill>
                  <a:srgbClr val="000000"/>
                </a:solidFill>
                <a:latin typeface="Arial"/>
                <a:ea typeface="DejaVu Sans"/>
              </a:rPr>
              <a:t>B-Field</a:t>
            </a:r>
            <a:r>
              <a:rPr b="0" lang="en-US" sz="1500" spc="-1" strike="noStrike">
                <a:solidFill>
                  <a:srgbClr val="000000"/>
                </a:solidFill>
                <a:latin typeface="Arial"/>
                <a:ea typeface="DejaVu Sans"/>
              </a:rPr>
              <a:t> (Data), which carries the voice of station data.</a:t>
            </a:r>
            <a:endParaRPr b="0" lang="en-US" sz="1500" spc="-1" strike="noStrike">
              <a:latin typeface="Arial"/>
            </a:endParaRPr>
          </a:p>
        </p:txBody>
      </p:sp>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CustomShape 1"/>
          <p:cNvSpPr/>
          <p:nvPr/>
        </p:nvSpPr>
        <p:spPr>
          <a:xfrm>
            <a:off x="504000" y="413640"/>
            <a:ext cx="9069120" cy="124776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c7243a"/>
                </a:solidFill>
                <a:latin typeface="Arial"/>
                <a:ea typeface="DejaVu Sans"/>
              </a:rPr>
              <a:t>WHY?</a:t>
            </a:r>
            <a:endParaRPr b="0" lang="en-US" sz="4400" spc="-1" strike="noStrike">
              <a:latin typeface="Arial"/>
            </a:endParaRPr>
          </a:p>
        </p:txBody>
      </p:sp>
      <p:sp>
        <p:nvSpPr>
          <p:cNvPr id="85" name="CustomShape 2"/>
          <p:cNvSpPr/>
          <p:nvPr/>
        </p:nvSpPr>
        <p:spPr>
          <a:xfrm>
            <a:off x="504000" y="1656000"/>
            <a:ext cx="9069120" cy="3525480"/>
          </a:xfrm>
          <a:prstGeom prst="rect">
            <a:avLst/>
          </a:prstGeom>
          <a:noFill/>
          <a:ln>
            <a:noFill/>
          </a:ln>
        </p:spPr>
        <p:style>
          <a:lnRef idx="0"/>
          <a:fillRef idx="0"/>
          <a:effectRef idx="0"/>
          <a:fontRef idx="minor"/>
        </p:style>
      </p:sp>
      <p:sp>
        <p:nvSpPr>
          <p:cNvPr id="86" name="CustomShape 3"/>
          <p:cNvSpPr/>
          <p:nvPr/>
        </p:nvSpPr>
        <p:spPr>
          <a:xfrm>
            <a:off x="504000" y="1554480"/>
            <a:ext cx="9069120" cy="29037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This technology has been around for a long time but is often overlooked in modern information security.</a:t>
            </a:r>
            <a:endParaRPr b="0" lang="en-US" sz="1800" spc="-1" strike="noStrike">
              <a:latin typeface="Arial"/>
            </a:endParaRPr>
          </a:p>
          <a:p>
            <a:pPr>
              <a:lnSpc>
                <a:spcPct val="100000"/>
              </a:lnSpc>
            </a:pPr>
            <a:r>
              <a:rPr b="0" lang="en-US" sz="1800" spc="-1" strike="noStrike">
                <a:solidFill>
                  <a:srgbClr val="000000"/>
                </a:solidFill>
                <a:latin typeface="Arial"/>
                <a:ea typeface="DejaVu Sans"/>
              </a:rPr>
              <a:t>Old-time hackers and radio enthusiasts know this technology has its pit falls. But many people don’t realize how bad it is.</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Previously, physical radio equipment was needed.</a:t>
            </a:r>
            <a:endParaRPr b="0" lang="en-US" sz="18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CustomShape 1"/>
          <p:cNvSpPr/>
          <p:nvPr/>
        </p:nvSpPr>
        <p:spPr>
          <a:xfrm>
            <a:off x="504000" y="565560"/>
            <a:ext cx="9069120" cy="94392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c7243a"/>
                </a:solidFill>
                <a:latin typeface="Arial"/>
                <a:ea typeface="DejaVu Sans"/>
              </a:rPr>
              <a:t>DECT Technical Stuff</a:t>
            </a:r>
            <a:endParaRPr b="0" lang="en-US" sz="4400" spc="-1" strike="noStrike">
              <a:latin typeface="Arial"/>
            </a:endParaRPr>
          </a:p>
        </p:txBody>
      </p:sp>
      <p:sp>
        <p:nvSpPr>
          <p:cNvPr id="154" name="CustomShape 2"/>
          <p:cNvSpPr/>
          <p:nvPr/>
        </p:nvSpPr>
        <p:spPr>
          <a:xfrm>
            <a:off x="504000" y="1656000"/>
            <a:ext cx="9069120" cy="3525480"/>
          </a:xfrm>
          <a:prstGeom prst="rect">
            <a:avLst/>
          </a:prstGeom>
          <a:noFill/>
          <a:ln>
            <a:noFill/>
          </a:ln>
        </p:spPr>
        <p:style>
          <a:lnRef idx="0"/>
          <a:fillRef idx="0"/>
          <a:effectRef idx="0"/>
          <a:fontRef idx="minor"/>
        </p:style>
      </p:sp>
      <p:sp>
        <p:nvSpPr>
          <p:cNvPr id="155" name="CustomShape 3"/>
          <p:cNvSpPr/>
          <p:nvPr/>
        </p:nvSpPr>
        <p:spPr>
          <a:xfrm>
            <a:off x="365760" y="1463040"/>
            <a:ext cx="9416160" cy="11120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Each FP will constantly broadcast its </a:t>
            </a:r>
            <a:r>
              <a:rPr b="1" lang="en-US" sz="1800" spc="-1" strike="noStrike">
                <a:solidFill>
                  <a:srgbClr val="000000"/>
                </a:solidFill>
                <a:latin typeface="Arial"/>
                <a:ea typeface="DejaVu Sans"/>
              </a:rPr>
              <a:t>RFPI</a:t>
            </a:r>
            <a:r>
              <a:rPr b="0" lang="en-US" sz="1800" spc="-1" strike="noStrike">
                <a:solidFill>
                  <a:srgbClr val="000000"/>
                </a:solidFill>
                <a:latin typeface="Arial"/>
                <a:ea typeface="DejaVu Sans"/>
              </a:rPr>
              <a:t> – Radio Fixed Part Identifier address information, used and available slots, system capabilities and status information. This is done to not confuse PP or other FPs.  PPs will evaluate the </a:t>
            </a:r>
            <a:r>
              <a:rPr b="1" lang="en-US" sz="1800" spc="-1" strike="noStrike">
                <a:solidFill>
                  <a:srgbClr val="000000"/>
                </a:solidFill>
                <a:latin typeface="Arial"/>
                <a:ea typeface="DejaVu Sans"/>
              </a:rPr>
              <a:t>RSSI</a:t>
            </a:r>
            <a:r>
              <a:rPr b="0" lang="en-US" sz="1800" spc="-1" strike="noStrike">
                <a:solidFill>
                  <a:srgbClr val="000000"/>
                </a:solidFill>
                <a:latin typeface="Arial"/>
                <a:ea typeface="DejaVu Sans"/>
              </a:rPr>
              <a:t> – Radio Signal Strength Indicator – every 30 seconds to determine which FP is the best to use.</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This information is stored in the A-Field and is not encrypted.</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This means an attacker can easily perform DECT War-Driving, even if there is no active phone call.</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CustomShape 1"/>
          <p:cNvSpPr/>
          <p:nvPr/>
        </p:nvSpPr>
        <p:spPr>
          <a:xfrm>
            <a:off x="504000" y="565560"/>
            <a:ext cx="9069120" cy="94392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c7243a"/>
                </a:solidFill>
                <a:latin typeface="Arial"/>
                <a:ea typeface="DejaVu Sans"/>
              </a:rPr>
              <a:t>DECT Security - Authentication</a:t>
            </a:r>
            <a:endParaRPr b="0" lang="en-US" sz="4400" spc="-1" strike="noStrike">
              <a:latin typeface="Arial"/>
            </a:endParaRPr>
          </a:p>
        </p:txBody>
      </p:sp>
      <p:sp>
        <p:nvSpPr>
          <p:cNvPr id="157" name="CustomShape 2"/>
          <p:cNvSpPr/>
          <p:nvPr/>
        </p:nvSpPr>
        <p:spPr>
          <a:xfrm>
            <a:off x="504000" y="1656000"/>
            <a:ext cx="9069120" cy="3525480"/>
          </a:xfrm>
          <a:prstGeom prst="rect">
            <a:avLst/>
          </a:prstGeom>
          <a:noFill/>
          <a:ln>
            <a:noFill/>
          </a:ln>
        </p:spPr>
        <p:style>
          <a:lnRef idx="0"/>
          <a:fillRef idx="0"/>
          <a:effectRef idx="0"/>
          <a:fontRef idx="minor"/>
        </p:style>
      </p:sp>
      <p:sp>
        <p:nvSpPr>
          <p:cNvPr id="158" name="CustomShape 3"/>
          <p:cNvSpPr/>
          <p:nvPr/>
        </p:nvSpPr>
        <p:spPr>
          <a:xfrm>
            <a:off x="457200" y="1554480"/>
            <a:ext cx="9115920" cy="29037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DECT supports authentication, however, it is not always enforced.</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DECT Standard Authentication Algorithm (DSAA) is responsible for handling initial key exchange and key derivation function between the FP and PP and for subsequent device authentication based on derived key. Authentication proves both FP and PP are valid devices.</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The DECT GAP profile is required to support DSAA.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DSAA is proprietary and was developed in secrecy with vendors, and was not open to peer review. </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CustomShape 1"/>
          <p:cNvSpPr/>
          <p:nvPr/>
        </p:nvSpPr>
        <p:spPr>
          <a:xfrm>
            <a:off x="504000" y="565560"/>
            <a:ext cx="9069120" cy="94392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c7243a"/>
                </a:solidFill>
                <a:latin typeface="Arial"/>
                <a:ea typeface="DejaVu Sans"/>
              </a:rPr>
              <a:t>DECT Security - Authentication</a:t>
            </a:r>
            <a:endParaRPr b="0" lang="en-US" sz="4400" spc="-1" strike="noStrike">
              <a:latin typeface="Arial"/>
            </a:endParaRPr>
          </a:p>
        </p:txBody>
      </p:sp>
      <p:sp>
        <p:nvSpPr>
          <p:cNvPr id="160" name="CustomShape 2"/>
          <p:cNvSpPr/>
          <p:nvPr/>
        </p:nvSpPr>
        <p:spPr>
          <a:xfrm>
            <a:off x="504000" y="1656000"/>
            <a:ext cx="9069120" cy="3525480"/>
          </a:xfrm>
          <a:prstGeom prst="rect">
            <a:avLst/>
          </a:prstGeom>
          <a:noFill/>
          <a:ln>
            <a:noFill/>
          </a:ln>
        </p:spPr>
        <p:style>
          <a:lnRef idx="0"/>
          <a:fillRef idx="0"/>
          <a:effectRef idx="0"/>
          <a:fontRef idx="minor"/>
        </p:style>
      </p:sp>
      <p:sp>
        <p:nvSpPr>
          <p:cNvPr id="161" name="CustomShape 3"/>
          <p:cNvSpPr/>
          <p:nvPr/>
        </p:nvSpPr>
        <p:spPr>
          <a:xfrm>
            <a:off x="457200" y="1554480"/>
            <a:ext cx="9115920" cy="290376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pic>
        <p:nvPicPr>
          <p:cNvPr id="162" name="" descr=""/>
          <p:cNvPicPr/>
          <p:nvPr/>
        </p:nvPicPr>
        <p:blipFill>
          <a:blip r:embed="rId1"/>
          <a:stretch/>
        </p:blipFill>
        <p:spPr>
          <a:xfrm>
            <a:off x="292680" y="1737360"/>
            <a:ext cx="2907720" cy="2983680"/>
          </a:xfrm>
          <a:prstGeom prst="rect">
            <a:avLst/>
          </a:prstGeom>
          <a:ln>
            <a:noFill/>
          </a:ln>
        </p:spPr>
      </p:pic>
      <p:sp>
        <p:nvSpPr>
          <p:cNvPr id="163" name="TextShape 4"/>
          <p:cNvSpPr txBox="1"/>
          <p:nvPr/>
        </p:nvSpPr>
        <p:spPr>
          <a:xfrm>
            <a:off x="3291840" y="1383840"/>
            <a:ext cx="6791400" cy="3840480"/>
          </a:xfrm>
          <a:prstGeom prst="rect">
            <a:avLst/>
          </a:prstGeom>
          <a:noFill/>
          <a:ln>
            <a:noFill/>
          </a:ln>
        </p:spPr>
        <p:txBody>
          <a:bodyPr lIns="90000" rIns="90000" tIns="45000" bIns="45000"/>
          <a:p>
            <a:pPr marL="216000" indent="-216000">
              <a:buClr>
                <a:srgbClr val="000000"/>
              </a:buClr>
              <a:buFont typeface="StarSymbol"/>
              <a:buAutoNum type="arabicParenR"/>
            </a:pPr>
            <a:r>
              <a:rPr b="0" lang="en-US" sz="1300" spc="-1" strike="noStrike">
                <a:latin typeface="Arial"/>
              </a:rPr>
              <a:t>For PP and FP to pair, a users enters a fixed security code + random numbers to derive the </a:t>
            </a:r>
            <a:r>
              <a:rPr b="1" lang="en-US" sz="1300" spc="-1" strike="noStrike">
                <a:latin typeface="Arial"/>
              </a:rPr>
              <a:t>User Authentication Key</a:t>
            </a:r>
            <a:r>
              <a:rPr b="0" lang="en-US" sz="1300" spc="-1" strike="noStrike">
                <a:latin typeface="Arial"/>
              </a:rPr>
              <a:t> (UAK). The UAK is used for authentication and encryption key derivation.</a:t>
            </a:r>
            <a:r>
              <a:rPr b="0" lang="en-US" sz="1300" spc="-1" strike="noStrike">
                <a:latin typeface="Arial"/>
              </a:rPr>
              <a:t> </a:t>
            </a:r>
            <a:endParaRPr b="0" lang="en-US" sz="1300" spc="-1" strike="noStrike">
              <a:latin typeface="Arial"/>
            </a:endParaRPr>
          </a:p>
          <a:p>
            <a:pPr marL="216000" indent="-216000">
              <a:buClr>
                <a:srgbClr val="000000"/>
              </a:buClr>
              <a:buFont typeface="StarSymbol"/>
              <a:buAutoNum type="arabicParenR"/>
            </a:pPr>
            <a:r>
              <a:rPr b="0" lang="en-US" sz="1300" spc="-1" strike="noStrike">
                <a:latin typeface="Arial"/>
              </a:rPr>
              <a:t>FP generates two 64 bit random crypto-variables, </a:t>
            </a:r>
            <a:r>
              <a:rPr b="1" lang="en-US" sz="1300" spc="-1" strike="noStrike">
                <a:latin typeface="Arial"/>
              </a:rPr>
              <a:t>RS</a:t>
            </a:r>
            <a:r>
              <a:rPr b="0" lang="en-US" sz="1300" spc="-1" strike="noStrike">
                <a:latin typeface="Arial"/>
              </a:rPr>
              <a:t> and </a:t>
            </a:r>
            <a:r>
              <a:rPr b="1" lang="en-US" sz="1300" spc="-1" strike="noStrike">
                <a:latin typeface="Arial"/>
              </a:rPr>
              <a:t>RAND_F</a:t>
            </a:r>
            <a:r>
              <a:rPr b="0" lang="en-US" sz="1300" spc="-1" strike="noStrike">
                <a:latin typeface="Arial"/>
              </a:rPr>
              <a:t>, and sends them to the PP.</a:t>
            </a:r>
            <a:endParaRPr b="0" lang="en-US" sz="1300" spc="-1" strike="noStrike">
              <a:latin typeface="Arial"/>
            </a:endParaRPr>
          </a:p>
          <a:p>
            <a:pPr marL="216000" indent="-216000">
              <a:buClr>
                <a:srgbClr val="000000"/>
              </a:buClr>
              <a:buFont typeface="StarSymbol"/>
              <a:buAutoNum type="arabicParenR"/>
            </a:pPr>
            <a:r>
              <a:rPr b="0" lang="en-US" sz="1300" spc="-1" strike="noStrike">
                <a:latin typeface="Arial"/>
              </a:rPr>
              <a:t>Intermediate Key </a:t>
            </a:r>
            <a:r>
              <a:rPr b="1" lang="en-US" sz="1300" spc="-1" strike="noStrike">
                <a:latin typeface="Arial"/>
              </a:rPr>
              <a:t>KS</a:t>
            </a:r>
            <a:r>
              <a:rPr b="0" lang="en-US" sz="1300" spc="-1" strike="noStrike">
                <a:latin typeface="Arial"/>
              </a:rPr>
              <a:t>, is generated by RS and UAK passing throught the DSAA11 Algorithm. KS and RAND_F then pass through the DSAA12 algorithm to create Signed Response </a:t>
            </a:r>
            <a:r>
              <a:rPr b="1" lang="en-US" sz="1300" spc="-1" strike="noStrike">
                <a:latin typeface="Arial"/>
              </a:rPr>
              <a:t>SRES1</a:t>
            </a:r>
            <a:r>
              <a:rPr b="0" lang="en-US" sz="1300" spc="-1" strike="noStrike">
                <a:latin typeface="Arial"/>
              </a:rPr>
              <a:t> And the Derived Cipher Key </a:t>
            </a:r>
            <a:r>
              <a:rPr b="1" lang="en-US" sz="1300" spc="-1" strike="noStrike">
                <a:latin typeface="Arial"/>
              </a:rPr>
              <a:t>DSC</a:t>
            </a:r>
            <a:r>
              <a:rPr b="0" lang="en-US" sz="1300" spc="-1" strike="noStrike">
                <a:latin typeface="Arial"/>
              </a:rPr>
              <a:t>. The DSC is saved locally on the the PP and is used for encrypting/decrypting traffic.</a:t>
            </a:r>
            <a:endParaRPr b="0" lang="en-US" sz="1300" spc="-1" strike="noStrike">
              <a:latin typeface="Arial"/>
            </a:endParaRPr>
          </a:p>
          <a:p>
            <a:pPr marL="216000" indent="-216000">
              <a:buClr>
                <a:srgbClr val="000000"/>
              </a:buClr>
              <a:buFont typeface="StarSymbol"/>
              <a:buAutoNum type="arabicParenR"/>
            </a:pPr>
            <a:r>
              <a:rPr b="0" lang="en-US" sz="1300" spc="-1" strike="noStrike">
                <a:latin typeface="Arial"/>
              </a:rPr>
              <a:t>FP does the same thing but the SRES1 is called the </a:t>
            </a:r>
            <a:r>
              <a:rPr b="1" lang="en-US" sz="1300" spc="-1" strike="noStrike">
                <a:latin typeface="Arial"/>
              </a:rPr>
              <a:t>XRES1</a:t>
            </a:r>
            <a:r>
              <a:rPr b="0" lang="en-US" sz="1300" spc="-1" strike="noStrike">
                <a:latin typeface="Arial"/>
              </a:rPr>
              <a:t>. SRES1 and XRES1 should match. If so, PP is authenticated.</a:t>
            </a:r>
            <a:endParaRPr b="0" lang="en-US" sz="1300" spc="-1" strike="noStrike">
              <a:latin typeface="Arial"/>
            </a:endParaRPr>
          </a:p>
          <a:p>
            <a:pPr marL="216000" indent="-216000">
              <a:buClr>
                <a:srgbClr val="000000"/>
              </a:buClr>
              <a:buFont typeface="StarSymbol"/>
              <a:buAutoNum type="arabicParenR"/>
            </a:pPr>
            <a:r>
              <a:rPr b="0" lang="en-US" sz="1300" spc="-1" strike="noStrike">
                <a:latin typeface="Arial"/>
              </a:rPr>
              <a:t>PP sends a random 64 bit crypto-variable </a:t>
            </a:r>
            <a:r>
              <a:rPr b="1" lang="en-US" sz="1300" spc="-1" strike="noStrike">
                <a:latin typeface="Arial"/>
              </a:rPr>
              <a:t>RAND_P</a:t>
            </a:r>
            <a:r>
              <a:rPr b="0" lang="en-US" sz="1300" spc="-1" strike="noStrike">
                <a:latin typeface="Arial"/>
              </a:rPr>
              <a:t> to the FP.</a:t>
            </a:r>
            <a:endParaRPr b="0" lang="en-US" sz="1300" spc="-1" strike="noStrike">
              <a:latin typeface="Arial"/>
            </a:endParaRPr>
          </a:p>
          <a:p>
            <a:pPr marL="216000" indent="-216000">
              <a:buClr>
                <a:srgbClr val="000000"/>
              </a:buClr>
              <a:buFont typeface="StarSymbol"/>
              <a:buAutoNum type="arabicParenR"/>
            </a:pPr>
            <a:r>
              <a:rPr b="0" lang="en-US" sz="1300" spc="-1" strike="noStrike">
                <a:latin typeface="Arial"/>
              </a:rPr>
              <a:t>FP generates another RS and uses it and UAK through the DSAA21 algorithm to create a KS intermediate key. The new KS and RAND_P then go through the DSAA22 Algorithm to create the </a:t>
            </a:r>
            <a:r>
              <a:rPr b="1" lang="en-US" sz="1300" spc="-1" strike="noStrike">
                <a:latin typeface="Arial"/>
              </a:rPr>
              <a:t>SRES2</a:t>
            </a:r>
            <a:r>
              <a:rPr b="0" lang="en-US" sz="1300" spc="-1" strike="noStrike">
                <a:latin typeface="Arial"/>
              </a:rPr>
              <a:t>.SRES2 is send to the PP.</a:t>
            </a:r>
            <a:endParaRPr b="0" lang="en-US" sz="1300" spc="-1" strike="noStrike">
              <a:latin typeface="Arial"/>
            </a:endParaRPr>
          </a:p>
          <a:p>
            <a:pPr marL="216000" indent="-216000">
              <a:buClr>
                <a:srgbClr val="000000"/>
              </a:buClr>
              <a:buFont typeface="StarSymbol"/>
              <a:buAutoNum type="arabicParenR"/>
            </a:pPr>
            <a:r>
              <a:rPr b="0" lang="en-US" sz="1300" spc="-1" strike="noStrike">
                <a:latin typeface="Arial"/>
              </a:rPr>
              <a:t>The PP does the same process and computes the new KS and XRES2, and verifies is the its XRES2 matches the FP’s XRES2. If so, the PP has been successfully authenticated.</a:t>
            </a:r>
            <a:endParaRPr b="0" lang="en-US" sz="1300" spc="-1" strike="noStrike">
              <a:latin typeface="Arial"/>
            </a:endParaRPr>
          </a:p>
        </p:txBody>
      </p:sp>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CustomShape 1"/>
          <p:cNvSpPr/>
          <p:nvPr/>
        </p:nvSpPr>
        <p:spPr>
          <a:xfrm>
            <a:off x="504000" y="565560"/>
            <a:ext cx="9069120" cy="94392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c7243a"/>
                </a:solidFill>
                <a:latin typeface="Arial"/>
                <a:ea typeface="DejaVu Sans"/>
              </a:rPr>
              <a:t>DECT Security - Encryption</a:t>
            </a:r>
            <a:endParaRPr b="0" lang="en-US" sz="4400" spc="-1" strike="noStrike">
              <a:latin typeface="Arial"/>
            </a:endParaRPr>
          </a:p>
        </p:txBody>
      </p:sp>
      <p:sp>
        <p:nvSpPr>
          <p:cNvPr id="165" name="CustomShape 2"/>
          <p:cNvSpPr/>
          <p:nvPr/>
        </p:nvSpPr>
        <p:spPr>
          <a:xfrm>
            <a:off x="504000" y="1656000"/>
            <a:ext cx="9069120" cy="3525480"/>
          </a:xfrm>
          <a:prstGeom prst="rect">
            <a:avLst/>
          </a:prstGeom>
          <a:noFill/>
          <a:ln>
            <a:noFill/>
          </a:ln>
        </p:spPr>
        <p:style>
          <a:lnRef idx="0"/>
          <a:fillRef idx="0"/>
          <a:effectRef idx="0"/>
          <a:fontRef idx="minor"/>
        </p:style>
      </p:sp>
      <p:sp>
        <p:nvSpPr>
          <p:cNvPr id="166" name="CustomShape 3"/>
          <p:cNvSpPr/>
          <p:nvPr/>
        </p:nvSpPr>
        <p:spPr>
          <a:xfrm>
            <a:off x="457200" y="1554480"/>
            <a:ext cx="9115920" cy="29037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DECT supports encryption, though it rarely enforced. DECT Standard Cipher, is the encryption used.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DSC is proprietary and was developed in secrecy with vendors, and was not open to peer review. Reverse engineering has shown that it is a Linear Feedback Shift Register stream cipher with a 128-bit key.</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Even when Encryption is used, only the B-Field (Data) is encrypted. </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CustomShape 1"/>
          <p:cNvSpPr/>
          <p:nvPr/>
        </p:nvSpPr>
        <p:spPr>
          <a:xfrm>
            <a:off x="504000" y="565560"/>
            <a:ext cx="9069120" cy="94392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c7243a"/>
                </a:solidFill>
                <a:latin typeface="Arial"/>
                <a:ea typeface="DejaVu Sans"/>
              </a:rPr>
              <a:t>The deDECTed.org Project</a:t>
            </a:r>
            <a:endParaRPr b="0" lang="en-US" sz="4400" spc="-1" strike="noStrike">
              <a:latin typeface="Arial"/>
            </a:endParaRPr>
          </a:p>
        </p:txBody>
      </p:sp>
      <p:sp>
        <p:nvSpPr>
          <p:cNvPr id="168" name="CustomShape 2"/>
          <p:cNvSpPr/>
          <p:nvPr/>
        </p:nvSpPr>
        <p:spPr>
          <a:xfrm>
            <a:off x="504000" y="1656000"/>
            <a:ext cx="9069120" cy="3525480"/>
          </a:xfrm>
          <a:prstGeom prst="rect">
            <a:avLst/>
          </a:prstGeom>
          <a:noFill/>
          <a:ln>
            <a:noFill/>
          </a:ln>
        </p:spPr>
        <p:style>
          <a:lnRef idx="0"/>
          <a:fillRef idx="0"/>
          <a:effectRef idx="0"/>
          <a:fontRef idx="minor"/>
        </p:style>
      </p:sp>
      <p:sp>
        <p:nvSpPr>
          <p:cNvPr id="169" name="CustomShape 3"/>
          <p:cNvSpPr/>
          <p:nvPr/>
        </p:nvSpPr>
        <p:spPr>
          <a:xfrm>
            <a:off x="548640" y="1509840"/>
            <a:ext cx="8960760" cy="3417480"/>
          </a:xfrm>
          <a:prstGeom prst="rect">
            <a:avLst/>
          </a:prstGeom>
          <a:noFill/>
          <a:ln>
            <a:noFill/>
          </a:ln>
        </p:spPr>
        <p:style>
          <a:lnRef idx="0"/>
          <a:fillRef idx="0"/>
          <a:effectRef idx="0"/>
          <a:fontRef idx="minor"/>
        </p:style>
        <p:txBody>
          <a:bodyPr lIns="90000" rIns="90000" tIns="45000" bIns="45000"/>
          <a:p>
            <a:pPr marL="216000" indent="-216000">
              <a:lnSpc>
                <a:spcPct val="100000"/>
              </a:lnSpc>
              <a:buClr>
                <a:srgbClr val="000000"/>
              </a:buClr>
              <a:buFont typeface="Wingdings" charset="2"/>
              <a:buChar char=""/>
            </a:pPr>
            <a:r>
              <a:rPr b="0" lang="en-US" sz="1800" spc="-1" strike="noStrike">
                <a:latin typeface="Arial"/>
              </a:rPr>
              <a:t>The deDECT project started in around 2007/2008 to better understand DECT and DECT security, as well as promote an open source Implementation of the DECT Standard.</a:t>
            </a:r>
            <a:endParaRPr b="0" lang="en-US" sz="1800" spc="-1" strike="noStrike">
              <a:latin typeface="Arial"/>
            </a:endParaRPr>
          </a:p>
          <a:p>
            <a:pPr>
              <a:lnSpc>
                <a:spcPct val="100000"/>
              </a:lnSpc>
            </a:pPr>
            <a:endParaRPr b="0" lang="en-US" sz="1800" spc="-1" strike="noStrike">
              <a:latin typeface="Arial"/>
            </a:endParaRPr>
          </a:p>
          <a:p>
            <a:pPr marL="216000" indent="-216000">
              <a:lnSpc>
                <a:spcPct val="100000"/>
              </a:lnSpc>
              <a:buClr>
                <a:srgbClr val="000000"/>
              </a:buClr>
              <a:buFont typeface="Wingdings" charset="2"/>
              <a:buChar char=""/>
            </a:pPr>
            <a:r>
              <a:rPr b="0" lang="en-US" sz="1800" spc="-1" strike="noStrike">
                <a:latin typeface="Arial"/>
              </a:rPr>
              <a:t>Wrote deDECTed software and driver that turns a PCMCIA card into a DECT sniffer.</a:t>
            </a:r>
            <a:endParaRPr b="0" lang="en-US" sz="1800" spc="-1" strike="noStrike">
              <a:latin typeface="Arial"/>
            </a:endParaRPr>
          </a:p>
          <a:p>
            <a:pPr marL="216000" indent="-216000">
              <a:lnSpc>
                <a:spcPct val="100000"/>
              </a:lnSpc>
              <a:buClr>
                <a:srgbClr val="000000"/>
              </a:buClr>
              <a:buFont typeface="Wingdings" charset="2"/>
              <a:buChar char=""/>
            </a:pPr>
            <a:r>
              <a:rPr b="0" lang="en-US" sz="1800" spc="-1" strike="noStrike">
                <a:latin typeface="Arial"/>
                <a:ea typeface="Microsoft YaHei"/>
              </a:rPr>
              <a:t>Partially reverse engineered the DECT Standard Cipher (DSC) used to encrypt communication Reverse engineered the DECT Standard Authentication Algorithm (DSAA) used for authentication.</a:t>
            </a:r>
            <a:endParaRPr b="0" lang="en-US" sz="1800" spc="-1" strike="noStrike">
              <a:latin typeface="Arial"/>
            </a:endParaRPr>
          </a:p>
          <a:p>
            <a:pPr marL="216000" indent="-216000">
              <a:lnSpc>
                <a:spcPct val="100000"/>
              </a:lnSpc>
              <a:buClr>
                <a:srgbClr val="000000"/>
              </a:buClr>
              <a:buFont typeface="Wingdings" charset="2"/>
              <a:buChar char=""/>
            </a:pPr>
            <a:r>
              <a:rPr b="0" lang="en-US" sz="1800" spc="-1" strike="noStrike">
                <a:latin typeface="Arial"/>
                <a:ea typeface="Microsoft YaHei"/>
              </a:rPr>
              <a:t>Found attacks on the Pseudo Random Number Generator (PRNG) for DECT. So every DECT stack vendor has implemented his own PRNG. The security of DSAA depends on the quality of the random numbers used during the pairing process. If a weak PRNG was used on the base station, it might be very easy to recover all secret keys used by the phones and the base station.</a:t>
            </a:r>
            <a:endParaRPr b="0" lang="en-US" sz="1800" spc="-1" strike="noStrike">
              <a:latin typeface="Arial"/>
            </a:endParaRPr>
          </a:p>
        </p:txBody>
      </p:sp>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CustomShape 1"/>
          <p:cNvSpPr/>
          <p:nvPr/>
        </p:nvSpPr>
        <p:spPr>
          <a:xfrm>
            <a:off x="504000" y="565560"/>
            <a:ext cx="9069120" cy="94392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c7243a"/>
                </a:solidFill>
                <a:latin typeface="Arial"/>
                <a:ea typeface="DejaVu Sans"/>
              </a:rPr>
              <a:t>Equipment we need</a:t>
            </a:r>
            <a:endParaRPr b="0" lang="en-US" sz="4400" spc="-1" strike="noStrike">
              <a:latin typeface="Arial"/>
            </a:endParaRPr>
          </a:p>
        </p:txBody>
      </p:sp>
      <p:sp>
        <p:nvSpPr>
          <p:cNvPr id="171" name="CustomShape 2"/>
          <p:cNvSpPr/>
          <p:nvPr/>
        </p:nvSpPr>
        <p:spPr>
          <a:xfrm>
            <a:off x="504000" y="1656000"/>
            <a:ext cx="9069120" cy="627480"/>
          </a:xfrm>
          <a:prstGeom prst="rect">
            <a:avLst/>
          </a:prstGeom>
          <a:noFill/>
          <a:ln>
            <a:noFill/>
          </a:ln>
        </p:spPr>
        <p:style>
          <a:lnRef idx="0"/>
          <a:fillRef idx="0"/>
          <a:effectRef idx="0"/>
          <a:fontRef idx="minor"/>
        </p:style>
        <p:txBody>
          <a:bodyPr lIns="0" rIns="0" tIns="0" bIns="0">
            <a:normAutofit/>
          </a:bodyPr>
          <a:p>
            <a:pPr marL="432000" indent="-321480">
              <a:lnSpc>
                <a:spcPct val="100000"/>
              </a:lnSpc>
              <a:spcAft>
                <a:spcPts val="1414"/>
              </a:spcAft>
              <a:buClr>
                <a:srgbClr val="000000"/>
              </a:buClr>
              <a:buSzPct val="45000"/>
              <a:buFont typeface="Wingdings" charset="2"/>
              <a:buChar char=""/>
            </a:pPr>
            <a:r>
              <a:rPr b="0" lang="en-US" sz="3200" spc="-1" strike="noStrike">
                <a:solidFill>
                  <a:srgbClr val="000000"/>
                </a:solidFill>
                <a:latin typeface="Arial"/>
                <a:ea typeface="DejaVu Sans"/>
              </a:rPr>
              <a:t>Old school: Com-on-air PCMCIA card</a:t>
            </a:r>
            <a:endParaRPr b="0" lang="en-US" sz="3200" spc="-1" strike="noStrike">
              <a:latin typeface="Arial"/>
            </a:endParaRPr>
          </a:p>
          <a:p>
            <a:pPr>
              <a:lnSpc>
                <a:spcPct val="100000"/>
              </a:lnSpc>
              <a:spcAft>
                <a:spcPts val="1414"/>
              </a:spcAft>
            </a:pPr>
            <a:endParaRPr b="0" lang="en-US" sz="3200" spc="-1" strike="noStrike">
              <a:latin typeface="Arial"/>
            </a:endParaRPr>
          </a:p>
        </p:txBody>
      </p:sp>
      <p:sp>
        <p:nvSpPr>
          <p:cNvPr id="172" name="CustomShape 3"/>
          <p:cNvSpPr/>
          <p:nvPr/>
        </p:nvSpPr>
        <p:spPr>
          <a:xfrm>
            <a:off x="182880" y="5029200"/>
            <a:ext cx="4020840" cy="3632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PCMCIA Type II: Hundreds of Dollars</a:t>
            </a:r>
            <a:endParaRPr b="0" lang="en-US" sz="1800" spc="-1" strike="noStrike">
              <a:latin typeface="Arial"/>
            </a:endParaRPr>
          </a:p>
        </p:txBody>
      </p:sp>
      <p:sp>
        <p:nvSpPr>
          <p:cNvPr id="173" name="CustomShape 4"/>
          <p:cNvSpPr/>
          <p:nvPr/>
        </p:nvSpPr>
        <p:spPr>
          <a:xfrm>
            <a:off x="5303520" y="5029200"/>
            <a:ext cx="4569480" cy="3632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PCMCIA Type III: About $100+</a:t>
            </a:r>
            <a:endParaRPr b="0" lang="en-US" sz="1800" spc="-1" strike="noStrike">
              <a:latin typeface="Arial"/>
            </a:endParaRPr>
          </a:p>
        </p:txBody>
      </p:sp>
      <p:pic>
        <p:nvPicPr>
          <p:cNvPr id="174" name="" descr=""/>
          <p:cNvPicPr/>
          <p:nvPr/>
        </p:nvPicPr>
        <p:blipFill>
          <a:blip r:embed="rId1"/>
          <a:stretch/>
        </p:blipFill>
        <p:spPr>
          <a:xfrm>
            <a:off x="277920" y="2922480"/>
            <a:ext cx="4383000" cy="2104200"/>
          </a:xfrm>
          <a:prstGeom prst="rect">
            <a:avLst/>
          </a:prstGeom>
          <a:ln>
            <a:noFill/>
          </a:ln>
        </p:spPr>
      </p:pic>
      <p:pic>
        <p:nvPicPr>
          <p:cNvPr id="175" name="" descr=""/>
          <p:cNvPicPr/>
          <p:nvPr/>
        </p:nvPicPr>
        <p:blipFill>
          <a:blip r:embed="rId2"/>
          <a:stretch/>
        </p:blipFill>
        <p:spPr>
          <a:xfrm>
            <a:off x="5486400" y="2911680"/>
            <a:ext cx="4112280" cy="2115000"/>
          </a:xfrm>
          <a:prstGeom prst="rect">
            <a:avLst/>
          </a:prstGeom>
          <a:ln>
            <a:noFill/>
          </a:ln>
        </p:spPr>
      </p:pic>
      <p:sp>
        <p:nvSpPr>
          <p:cNvPr id="176" name="CustomShape 5"/>
          <p:cNvSpPr/>
          <p:nvPr/>
        </p:nvSpPr>
        <p:spPr>
          <a:xfrm>
            <a:off x="504000" y="2095560"/>
            <a:ext cx="9369000" cy="1193760"/>
          </a:xfrm>
          <a:prstGeom prst="rect">
            <a:avLst/>
          </a:prstGeom>
          <a:noFill/>
          <a:ln>
            <a:noFill/>
          </a:ln>
        </p:spPr>
        <p:style>
          <a:lnRef idx="0"/>
          <a:fillRef idx="0"/>
          <a:effectRef idx="0"/>
          <a:fontRef idx="minor"/>
        </p:style>
        <p:txBody>
          <a:bodyPr lIns="90000" rIns="90000" tIns="45000" bIns="45000"/>
          <a:p>
            <a:pPr>
              <a:lnSpc>
                <a:spcPct val="100000"/>
              </a:lnSpc>
            </a:pPr>
            <a:r>
              <a:rPr b="0" lang="en-US" sz="1300" spc="-1" strike="noStrike">
                <a:solidFill>
                  <a:srgbClr val="000000"/>
                </a:solidFill>
                <a:latin typeface="Arial"/>
                <a:ea typeface="DejaVu Sans"/>
              </a:rPr>
              <a:t>COM-ON-AIR was the name or multiple DECT products build by Dosch Amand. Most interesting here are PCMCIA DECT cards, which are still available. These cards ship with a windows driver which allows you to create a DECT base station on a windows PC. You can connect DECT phones to this base station, and the base station will register at a SIP provider and allow all phones to make VOIP calls over this SIP provider and route incoming VOIP calls to these phones.</a:t>
            </a:r>
            <a:endParaRPr b="0" lang="en-US" sz="1300" spc="-1" strike="noStrike">
              <a:latin typeface="Arial"/>
            </a:endParaRPr>
          </a:p>
        </p:txBody>
      </p:sp>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CustomShape 1"/>
          <p:cNvSpPr/>
          <p:nvPr/>
        </p:nvSpPr>
        <p:spPr>
          <a:xfrm>
            <a:off x="504000" y="565560"/>
            <a:ext cx="9069120" cy="94392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c7243a"/>
                </a:solidFill>
                <a:latin typeface="Arial"/>
                <a:ea typeface="DejaVu Sans"/>
              </a:rPr>
              <a:t>Equipment we need</a:t>
            </a:r>
            <a:endParaRPr b="0" lang="en-US" sz="4400" spc="-1" strike="noStrike">
              <a:latin typeface="Arial"/>
            </a:endParaRPr>
          </a:p>
        </p:txBody>
      </p:sp>
      <p:sp>
        <p:nvSpPr>
          <p:cNvPr id="178" name="CustomShape 2"/>
          <p:cNvSpPr/>
          <p:nvPr/>
        </p:nvSpPr>
        <p:spPr>
          <a:xfrm>
            <a:off x="504000" y="1656000"/>
            <a:ext cx="9069120" cy="627480"/>
          </a:xfrm>
          <a:prstGeom prst="rect">
            <a:avLst/>
          </a:prstGeom>
          <a:noFill/>
          <a:ln>
            <a:noFill/>
          </a:ln>
        </p:spPr>
        <p:style>
          <a:lnRef idx="0"/>
          <a:fillRef idx="0"/>
          <a:effectRef idx="0"/>
          <a:fontRef idx="minor"/>
        </p:style>
        <p:txBody>
          <a:bodyPr lIns="0" rIns="0" tIns="0" bIns="0">
            <a:normAutofit/>
          </a:bodyPr>
          <a:p>
            <a:pPr marL="432000" indent="-321480">
              <a:lnSpc>
                <a:spcPct val="100000"/>
              </a:lnSpc>
              <a:spcAft>
                <a:spcPts val="1414"/>
              </a:spcAft>
              <a:buClr>
                <a:srgbClr val="000000"/>
              </a:buClr>
              <a:buSzPct val="45000"/>
              <a:buFont typeface="Wingdings" charset="2"/>
              <a:buChar char=""/>
            </a:pPr>
            <a:r>
              <a:rPr b="0" lang="en-US" sz="3200" spc="-1" strike="noStrike">
                <a:solidFill>
                  <a:srgbClr val="000000"/>
                </a:solidFill>
                <a:latin typeface="Arial"/>
                <a:ea typeface="DejaVu Sans"/>
              </a:rPr>
              <a:t>For the real cheap-asses:</a:t>
            </a:r>
            <a:endParaRPr b="0" lang="en-US" sz="3200" spc="-1" strike="noStrike">
              <a:latin typeface="Arial"/>
            </a:endParaRPr>
          </a:p>
          <a:p>
            <a:pPr>
              <a:lnSpc>
                <a:spcPct val="100000"/>
              </a:lnSpc>
              <a:spcAft>
                <a:spcPts val="1414"/>
              </a:spcAft>
            </a:pPr>
            <a:endParaRPr b="0" lang="en-US" sz="3200" spc="-1" strike="noStrike">
              <a:latin typeface="Arial"/>
            </a:endParaRPr>
          </a:p>
        </p:txBody>
      </p:sp>
      <p:sp>
        <p:nvSpPr>
          <p:cNvPr id="179" name="CustomShape 3"/>
          <p:cNvSpPr/>
          <p:nvPr/>
        </p:nvSpPr>
        <p:spPr>
          <a:xfrm>
            <a:off x="108360" y="2377440"/>
            <a:ext cx="3882600" cy="1460520"/>
          </a:xfrm>
          <a:prstGeom prst="rect">
            <a:avLst/>
          </a:prstGeom>
          <a:noFill/>
          <a:ln>
            <a:noFill/>
          </a:ln>
        </p:spPr>
        <p:style>
          <a:lnRef idx="0"/>
          <a:fillRef idx="0"/>
          <a:effectRef idx="0"/>
          <a:fontRef idx="minor"/>
        </p:style>
        <p:txBody>
          <a:bodyPr lIns="90000" rIns="90000" tIns="45000" bIns="45000"/>
          <a:p>
            <a:pPr>
              <a:lnSpc>
                <a:spcPct val="100000"/>
              </a:lnSpc>
            </a:pPr>
            <a:r>
              <a:rPr b="0" lang="en-US" sz="1300" spc="-1" strike="noStrike">
                <a:solidFill>
                  <a:srgbClr val="000000"/>
                </a:solidFill>
                <a:latin typeface="Arial"/>
                <a:ea typeface="DejaVu Sans"/>
              </a:rPr>
              <a:t>Ascom Voo:Doo and Telefonica are two cheaper alternative that is also compatible for dedected, and cost about $50. The downside is that the antenna is much weaker.</a:t>
            </a:r>
            <a:endParaRPr b="0" lang="en-US" sz="1300" spc="-1" strike="noStrike">
              <a:latin typeface="Arial"/>
            </a:endParaRPr>
          </a:p>
        </p:txBody>
      </p:sp>
      <p:pic>
        <p:nvPicPr>
          <p:cNvPr id="180" name="" descr=""/>
          <p:cNvPicPr/>
          <p:nvPr/>
        </p:nvPicPr>
        <p:blipFill>
          <a:blip r:embed="rId1"/>
          <a:stretch/>
        </p:blipFill>
        <p:spPr>
          <a:xfrm>
            <a:off x="3993480" y="2103120"/>
            <a:ext cx="5879520" cy="2649240"/>
          </a:xfrm>
          <a:prstGeom prst="rect">
            <a:avLst/>
          </a:prstGeom>
          <a:ln>
            <a:noFill/>
          </a:ln>
        </p:spPr>
      </p:pic>
    </p:spTree>
  </p:cSld>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CustomShape 1"/>
          <p:cNvSpPr/>
          <p:nvPr/>
        </p:nvSpPr>
        <p:spPr>
          <a:xfrm>
            <a:off x="504000" y="564480"/>
            <a:ext cx="8546040" cy="62280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c7243a"/>
                </a:solidFill>
                <a:latin typeface="Arial"/>
                <a:ea typeface="DejaVu Sans"/>
              </a:rPr>
              <a:t>Setup</a:t>
            </a:r>
            <a:endParaRPr b="0" lang="en-US" sz="4400" spc="-1" strike="noStrike">
              <a:latin typeface="Arial"/>
            </a:endParaRPr>
          </a:p>
        </p:txBody>
      </p:sp>
      <p:sp>
        <p:nvSpPr>
          <p:cNvPr id="182" name="CustomShape 2"/>
          <p:cNvSpPr/>
          <p:nvPr/>
        </p:nvSpPr>
        <p:spPr>
          <a:xfrm>
            <a:off x="548640" y="1247400"/>
            <a:ext cx="9069120" cy="1584720"/>
          </a:xfrm>
          <a:prstGeom prst="rect">
            <a:avLst/>
          </a:prstGeom>
          <a:noFill/>
          <a:ln>
            <a:noFill/>
          </a:ln>
        </p:spPr>
        <p:style>
          <a:lnRef idx="0"/>
          <a:fillRef idx="0"/>
          <a:effectRef idx="0"/>
          <a:fontRef idx="minor"/>
        </p:style>
        <p:txBody>
          <a:bodyPr lIns="0" rIns="0" tIns="0" bIns="0">
            <a:normAutofit/>
          </a:bodyPr>
          <a:p>
            <a:pPr marL="432000" indent="-321480">
              <a:lnSpc>
                <a:spcPct val="100000"/>
              </a:lnSpc>
              <a:spcAft>
                <a:spcPts val="1414"/>
              </a:spcAft>
              <a:buClr>
                <a:srgbClr val="000000"/>
              </a:buClr>
              <a:buSzPct val="45000"/>
              <a:buFont typeface="Wingdings" charset="2"/>
              <a:buChar char=""/>
            </a:pPr>
            <a:r>
              <a:rPr b="0" lang="en-US" sz="1800" spc="-1" strike="noStrike">
                <a:solidFill>
                  <a:srgbClr val="000000"/>
                </a:solidFill>
                <a:latin typeface="Arial"/>
                <a:ea typeface="DejaVu Sans"/>
              </a:rPr>
              <a:t>Biggest challenge is getting this thing to work</a:t>
            </a:r>
            <a:endParaRPr b="0" lang="en-US" sz="1800" spc="-1" strike="noStrike">
              <a:latin typeface="Arial"/>
            </a:endParaRPr>
          </a:p>
          <a:p>
            <a:pPr marL="432000" indent="-321480">
              <a:lnSpc>
                <a:spcPct val="100000"/>
              </a:lnSpc>
              <a:spcAft>
                <a:spcPts val="1414"/>
              </a:spcAft>
              <a:buClr>
                <a:srgbClr val="000000"/>
              </a:buClr>
              <a:buSzPct val="45000"/>
              <a:buFont typeface="Wingdings" charset="2"/>
              <a:buChar char=""/>
            </a:pPr>
            <a:r>
              <a:rPr b="0" lang="en-US" sz="1800" spc="-1" strike="noStrike">
                <a:solidFill>
                  <a:srgbClr val="000000"/>
                </a:solidFill>
                <a:latin typeface="Arial"/>
                <a:ea typeface="DejaVu Sans"/>
              </a:rPr>
              <a:t>Laptops with PCMCIA Type III slots are hard to find. USB to PCMCIA adapters are not common and I don’t trust them to work.</a:t>
            </a:r>
            <a:endParaRPr b="0" lang="en-US" sz="1800" spc="-1" strike="noStrike">
              <a:latin typeface="Arial"/>
            </a:endParaRPr>
          </a:p>
          <a:p>
            <a:pPr marL="432000" indent="-321480">
              <a:lnSpc>
                <a:spcPct val="100000"/>
              </a:lnSpc>
              <a:spcAft>
                <a:spcPts val="1414"/>
              </a:spcAft>
              <a:buClr>
                <a:srgbClr val="000000"/>
              </a:buClr>
              <a:buSzPct val="45000"/>
              <a:buFont typeface="Wingdings" charset="2"/>
              <a:buChar char=""/>
            </a:pPr>
            <a:r>
              <a:rPr b="0" lang="en-US" sz="1800" spc="-1" strike="noStrike">
                <a:solidFill>
                  <a:srgbClr val="000000"/>
                </a:solidFill>
                <a:latin typeface="Arial"/>
                <a:ea typeface="DejaVu Sans"/>
              </a:rPr>
              <a:t>Opted for PCI to PCMCIA pass-through</a:t>
            </a:r>
            <a:endParaRPr b="0" lang="en-US" sz="1800" spc="-1" strike="noStrike">
              <a:latin typeface="Arial"/>
            </a:endParaRPr>
          </a:p>
        </p:txBody>
      </p:sp>
      <p:pic>
        <p:nvPicPr>
          <p:cNvPr id="183" name="" descr=""/>
          <p:cNvPicPr/>
          <p:nvPr/>
        </p:nvPicPr>
        <p:blipFill>
          <a:blip r:embed="rId1"/>
          <a:stretch/>
        </p:blipFill>
        <p:spPr>
          <a:xfrm>
            <a:off x="6766560" y="2485800"/>
            <a:ext cx="2443320" cy="2175120"/>
          </a:xfrm>
          <a:prstGeom prst="rect">
            <a:avLst/>
          </a:prstGeom>
          <a:ln>
            <a:noFill/>
          </a:ln>
        </p:spPr>
      </p:pic>
    </p:spTree>
  </p:cSld>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CustomShape 1"/>
          <p:cNvSpPr/>
          <p:nvPr/>
        </p:nvSpPr>
        <p:spPr>
          <a:xfrm>
            <a:off x="504000" y="564480"/>
            <a:ext cx="8546040" cy="62280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c7243a"/>
                </a:solidFill>
                <a:latin typeface="Arial"/>
                <a:ea typeface="DejaVu Sans"/>
              </a:rPr>
              <a:t>Setup</a:t>
            </a:r>
            <a:endParaRPr b="0" lang="en-US" sz="4400" spc="-1" strike="noStrike">
              <a:latin typeface="Arial"/>
            </a:endParaRPr>
          </a:p>
        </p:txBody>
      </p:sp>
      <p:sp>
        <p:nvSpPr>
          <p:cNvPr id="185" name="CustomShape 2"/>
          <p:cNvSpPr/>
          <p:nvPr/>
        </p:nvSpPr>
        <p:spPr>
          <a:xfrm>
            <a:off x="548640" y="1247400"/>
            <a:ext cx="9069120" cy="1584720"/>
          </a:xfrm>
          <a:prstGeom prst="rect">
            <a:avLst/>
          </a:prstGeom>
          <a:noFill/>
          <a:ln>
            <a:noFill/>
          </a:ln>
        </p:spPr>
        <p:style>
          <a:lnRef idx="0"/>
          <a:fillRef idx="0"/>
          <a:effectRef idx="0"/>
          <a:fontRef idx="minor"/>
        </p:style>
        <p:txBody>
          <a:bodyPr lIns="0" rIns="0" tIns="0" bIns="0">
            <a:normAutofit/>
          </a:bodyPr>
          <a:p>
            <a:pPr>
              <a:lnSpc>
                <a:spcPct val="100000"/>
              </a:lnSpc>
              <a:spcAft>
                <a:spcPts val="1414"/>
              </a:spcAft>
            </a:pPr>
            <a:r>
              <a:rPr b="0" lang="en-US" sz="1800" spc="-1" strike="noStrike">
                <a:solidFill>
                  <a:srgbClr val="000000"/>
                </a:solidFill>
                <a:latin typeface="Arial"/>
                <a:ea typeface="DejaVu Sans"/>
              </a:rPr>
              <a:t>Biggest challenge is getting this thing to work</a:t>
            </a:r>
            <a:endParaRPr b="0" lang="en-US" sz="1800" spc="-1" strike="noStrike">
              <a:latin typeface="Arial"/>
            </a:endParaRPr>
          </a:p>
          <a:p>
            <a:pPr>
              <a:lnSpc>
                <a:spcPct val="100000"/>
              </a:lnSpc>
              <a:spcAft>
                <a:spcPts val="1414"/>
              </a:spcAft>
            </a:pPr>
            <a:r>
              <a:rPr b="0" lang="en-US" sz="1800" spc="-1" strike="noStrike">
                <a:solidFill>
                  <a:srgbClr val="000000"/>
                </a:solidFill>
                <a:latin typeface="Arial"/>
                <a:ea typeface="DejaVu Sans"/>
              </a:rPr>
              <a:t>Cloned deDected software can be found on GitHub: https://github.com/LucaBongiorni/dedected or at the original site dedected.org</a:t>
            </a:r>
            <a:endParaRPr b="0" lang="en-US" sz="1800" spc="-1" strike="noStrike">
              <a:latin typeface="Arial"/>
            </a:endParaRPr>
          </a:p>
          <a:p>
            <a:pPr>
              <a:lnSpc>
                <a:spcPct val="100000"/>
              </a:lnSpc>
              <a:spcAft>
                <a:spcPts val="1414"/>
              </a:spcAft>
            </a:pPr>
            <a:r>
              <a:rPr b="0" lang="en-US" sz="1800" spc="-1" strike="noStrike">
                <a:solidFill>
                  <a:srgbClr val="000000"/>
                </a:solidFill>
                <a:latin typeface="Arial"/>
                <a:ea typeface="DejaVu Sans"/>
              </a:rPr>
              <a:t>CHAOX Live-CD includes Dect software pre-configured: https://chaox.wordpress.com/2009/07/04/chaox-2009-7-is-here/#more-162</a:t>
            </a:r>
            <a:endParaRPr b="0" lang="en-US" sz="1800" spc="-1" strike="noStrike">
              <a:latin typeface="Arial"/>
            </a:endParaRPr>
          </a:p>
          <a:p>
            <a:pPr>
              <a:lnSpc>
                <a:spcPct val="100000"/>
              </a:lnSpc>
              <a:spcAft>
                <a:spcPts val="1414"/>
              </a:spcAft>
            </a:pPr>
            <a:r>
              <a:rPr b="0" lang="en-US" sz="1800" spc="-1" strike="noStrike">
                <a:solidFill>
                  <a:srgbClr val="000000"/>
                </a:solidFill>
                <a:latin typeface="Arial"/>
                <a:ea typeface="DejaVu Sans"/>
              </a:rPr>
              <a:t>Confirm that Linux sees the PCMCIA card with “</a:t>
            </a:r>
            <a:r>
              <a:rPr b="0" lang="en-US" sz="1800" spc="-1" strike="noStrike">
                <a:solidFill>
                  <a:srgbClr val="21409a"/>
                </a:solidFill>
                <a:latin typeface="Arial"/>
                <a:ea typeface="DejaVu Sans"/>
              </a:rPr>
              <a:t>lspcmcia</a:t>
            </a:r>
            <a:r>
              <a:rPr b="0" lang="en-US" sz="1800" spc="-1" strike="noStrike">
                <a:solidFill>
                  <a:srgbClr val="000000"/>
                </a:solidFill>
                <a:latin typeface="Arial"/>
                <a:ea typeface="DejaVu Sans"/>
              </a:rPr>
              <a:t>” or “</a:t>
            </a:r>
            <a:r>
              <a:rPr b="0" lang="en-US" sz="1800" spc="-1" strike="noStrike">
                <a:solidFill>
                  <a:srgbClr val="21409a"/>
                </a:solidFill>
                <a:latin typeface="Arial"/>
                <a:ea typeface="DejaVu Sans"/>
              </a:rPr>
              <a:t>pccardctl ls</a:t>
            </a:r>
            <a:r>
              <a:rPr b="0" lang="en-US" sz="1800" spc="-1" strike="noStrike">
                <a:solidFill>
                  <a:srgbClr val="000000"/>
                </a:solidFill>
                <a:latin typeface="Arial"/>
                <a:ea typeface="DejaVu Sans"/>
              </a:rPr>
              <a:t>”</a:t>
            </a:r>
            <a:endParaRPr b="0" lang="en-US" sz="1800" spc="-1" strike="noStrike">
              <a:latin typeface="Arial"/>
            </a:endParaRPr>
          </a:p>
          <a:p>
            <a:pPr>
              <a:lnSpc>
                <a:spcPct val="100000"/>
              </a:lnSpc>
              <a:spcAft>
                <a:spcPts val="1414"/>
              </a:spcAft>
            </a:pPr>
            <a:r>
              <a:rPr b="0" lang="en-US" sz="1800" spc="-1" strike="noStrike">
                <a:solidFill>
                  <a:srgbClr val="21409a"/>
                </a:solidFill>
                <a:latin typeface="Consolas"/>
                <a:ea typeface="DejaVu Sans"/>
              </a:rPr>
              <a:t>git clone https://github.com/LucaBongiorni/dedected</a:t>
            </a:r>
            <a:endParaRPr b="0" lang="en-US" sz="1800" spc="-1" strike="noStrike">
              <a:latin typeface="Arial"/>
            </a:endParaRPr>
          </a:p>
          <a:p>
            <a:pPr>
              <a:lnSpc>
                <a:spcPct val="100000"/>
              </a:lnSpc>
              <a:spcAft>
                <a:spcPts val="1414"/>
              </a:spcAft>
            </a:pPr>
            <a:r>
              <a:rPr b="0" lang="en-US" sz="1800" spc="-1" strike="noStrike">
                <a:solidFill>
                  <a:srgbClr val="21409a"/>
                </a:solidFill>
                <a:latin typeface="Consolas"/>
                <a:ea typeface="DejaVu Sans"/>
              </a:rPr>
              <a:t>cd dedected/com-on-air-cs-linux/</a:t>
            </a:r>
            <a:endParaRPr b="0" lang="en-US" sz="1800" spc="-1" strike="noStrike">
              <a:latin typeface="Arial"/>
            </a:endParaRPr>
          </a:p>
          <a:p>
            <a:pPr>
              <a:lnSpc>
                <a:spcPct val="100000"/>
              </a:lnSpc>
              <a:spcAft>
                <a:spcPts val="1414"/>
              </a:spcAft>
            </a:pPr>
            <a:r>
              <a:rPr b="0" lang="en-US" sz="1800" spc="-1" strike="noStrike">
                <a:solidFill>
                  <a:srgbClr val="21409a"/>
                </a:solidFill>
                <a:latin typeface="Consolas"/>
                <a:ea typeface="DejaVu Sans"/>
              </a:rPr>
              <a:t>make &amp;&amp; make -C tools</a:t>
            </a:r>
            <a:endParaRPr b="0" lang="en-US" sz="1800" spc="-1" strike="noStrike">
              <a:latin typeface="Arial"/>
            </a:endParaRPr>
          </a:p>
          <a:p>
            <a:pPr>
              <a:lnSpc>
                <a:spcPct val="100000"/>
              </a:lnSpc>
              <a:spcAft>
                <a:spcPts val="1414"/>
              </a:spcAft>
            </a:pPr>
            <a:r>
              <a:rPr b="0" lang="en-US" sz="1800" spc="-1" strike="noStrike">
                <a:solidFill>
                  <a:srgbClr val="21409a"/>
                </a:solidFill>
                <a:latin typeface="Consolas"/>
                <a:ea typeface="DejaVu Sans"/>
              </a:rPr>
              <a:t>make node</a:t>
            </a:r>
            <a:endParaRPr b="0" lang="en-US" sz="1800" spc="-1" strike="noStrike">
              <a:latin typeface="Arial"/>
            </a:endParaRPr>
          </a:p>
        </p:txBody>
      </p:sp>
    </p:spTree>
  </p:cSld>
  <p:timing>
    <p:tnLst>
      <p:par>
        <p:cTn id="55" dur="indefinite" restart="never" nodeType="tmRoot">
          <p:childTnLst>
            <p:seq>
              <p:cTn id="56"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CustomShape 1"/>
          <p:cNvSpPr/>
          <p:nvPr/>
        </p:nvSpPr>
        <p:spPr>
          <a:xfrm>
            <a:off x="504000" y="564480"/>
            <a:ext cx="8546040" cy="62280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c7243a"/>
                </a:solidFill>
                <a:latin typeface="Arial"/>
                <a:ea typeface="DejaVu Sans"/>
              </a:rPr>
              <a:t>deDECTed software</a:t>
            </a:r>
            <a:endParaRPr b="0" lang="en-US" sz="4400" spc="-1" strike="noStrike">
              <a:latin typeface="Arial"/>
            </a:endParaRPr>
          </a:p>
        </p:txBody>
      </p:sp>
      <p:sp>
        <p:nvSpPr>
          <p:cNvPr id="187" name="CustomShape 2"/>
          <p:cNvSpPr/>
          <p:nvPr/>
        </p:nvSpPr>
        <p:spPr>
          <a:xfrm>
            <a:off x="548640" y="1247400"/>
            <a:ext cx="9069120" cy="1584720"/>
          </a:xfrm>
          <a:prstGeom prst="rect">
            <a:avLst/>
          </a:prstGeom>
          <a:noFill/>
          <a:ln>
            <a:noFill/>
          </a:ln>
        </p:spPr>
        <p:style>
          <a:lnRef idx="0"/>
          <a:fillRef idx="0"/>
          <a:effectRef idx="0"/>
          <a:fontRef idx="minor"/>
        </p:style>
        <p:txBody>
          <a:bodyPr lIns="0" rIns="0" tIns="0" bIns="0">
            <a:normAutofit/>
          </a:bodyPr>
          <a:p>
            <a:pPr marL="432000" indent="-321480">
              <a:lnSpc>
                <a:spcPct val="100000"/>
              </a:lnSpc>
              <a:spcAft>
                <a:spcPts val="1414"/>
              </a:spcAft>
              <a:buClr>
                <a:srgbClr val="000000"/>
              </a:buClr>
              <a:buSzPct val="45000"/>
              <a:buFont typeface="Wingdings" charset="2"/>
              <a:buChar char=""/>
            </a:pPr>
            <a:r>
              <a:rPr b="0" lang="en-US" sz="1800" spc="-1" strike="noStrike">
                <a:solidFill>
                  <a:srgbClr val="000000"/>
                </a:solidFill>
                <a:latin typeface="Arial"/>
                <a:ea typeface="DejaVu Sans"/>
              </a:rPr>
              <a:t>The deDECTed software includes the following:</a:t>
            </a:r>
            <a:endParaRPr b="0" lang="en-US" sz="1800" spc="-1" strike="noStrike">
              <a:latin typeface="Arial"/>
            </a:endParaRPr>
          </a:p>
          <a:p>
            <a:pPr marL="432000" indent="-321480">
              <a:lnSpc>
                <a:spcPct val="100000"/>
              </a:lnSpc>
              <a:spcAft>
                <a:spcPts val="1414"/>
              </a:spcAft>
              <a:buClr>
                <a:srgbClr val="000000"/>
              </a:buClr>
              <a:buSzPct val="45000"/>
              <a:buFont typeface="Wingdings" charset="2"/>
              <a:buChar char=""/>
            </a:pPr>
            <a:r>
              <a:rPr b="0" lang="en-US" sz="1800" spc="-1" strike="noStrike">
                <a:solidFill>
                  <a:srgbClr val="000000"/>
                </a:solidFill>
                <a:latin typeface="Arial"/>
                <a:ea typeface="DejaVu Sans"/>
              </a:rPr>
              <a:t>com-on-air-cs-linux Linux tools for DECT sniffing</a:t>
            </a:r>
            <a:endParaRPr b="0" lang="en-US" sz="1800" spc="-1" strike="noStrike">
              <a:latin typeface="Arial"/>
            </a:endParaRPr>
          </a:p>
          <a:p>
            <a:pPr marL="432000" indent="-321480">
              <a:lnSpc>
                <a:spcPct val="100000"/>
              </a:lnSpc>
              <a:spcAft>
                <a:spcPts val="1414"/>
              </a:spcAft>
              <a:buClr>
                <a:srgbClr val="000000"/>
              </a:buClr>
              <a:buSzPct val="45000"/>
              <a:buFont typeface="Wingdings" charset="2"/>
              <a:buChar char=""/>
            </a:pPr>
            <a:r>
              <a:rPr b="0" lang="en-US" sz="1800" spc="-1" strike="noStrike">
                <a:solidFill>
                  <a:srgbClr val="000000"/>
                </a:solidFill>
                <a:latin typeface="Arial"/>
                <a:ea typeface="DejaVu Sans"/>
              </a:rPr>
              <a:t>Metasploit module to detect DECT calls</a:t>
            </a:r>
            <a:endParaRPr b="0" lang="en-US" sz="1800" spc="-1" strike="noStrike">
              <a:latin typeface="Arial"/>
            </a:endParaRPr>
          </a:p>
          <a:p>
            <a:pPr marL="432000" indent="-321480">
              <a:lnSpc>
                <a:spcPct val="100000"/>
              </a:lnSpc>
              <a:spcAft>
                <a:spcPts val="1414"/>
              </a:spcAft>
              <a:buClr>
                <a:srgbClr val="000000"/>
              </a:buClr>
              <a:buSzPct val="45000"/>
              <a:buFont typeface="Wingdings" charset="2"/>
              <a:buChar char=""/>
            </a:pPr>
            <a:r>
              <a:rPr b="0" lang="en-US" sz="1800" spc="-1" strike="noStrike">
                <a:solidFill>
                  <a:srgbClr val="000000"/>
                </a:solidFill>
                <a:latin typeface="Arial"/>
                <a:ea typeface="DejaVu Sans"/>
              </a:rPr>
              <a:t>Dectshark – outputs DECT traffic to a PCAP</a:t>
            </a:r>
            <a:endParaRPr b="0" lang="en-US" sz="1800" spc="-1" strike="noStrike">
              <a:latin typeface="Arial"/>
            </a:endParaRPr>
          </a:p>
          <a:p>
            <a:pPr marL="432000" indent="-321480">
              <a:lnSpc>
                <a:spcPct val="100000"/>
              </a:lnSpc>
              <a:spcAft>
                <a:spcPts val="1414"/>
              </a:spcAft>
              <a:buClr>
                <a:srgbClr val="000000"/>
              </a:buClr>
              <a:buSzPct val="45000"/>
              <a:buFont typeface="Wingdings" charset="2"/>
              <a:buChar char=""/>
            </a:pPr>
            <a:r>
              <a:rPr b="0" lang="en-US" sz="1800" spc="-1" strike="noStrike">
                <a:solidFill>
                  <a:srgbClr val="000000"/>
                </a:solidFill>
                <a:latin typeface="Arial"/>
                <a:ea typeface="DejaVu Sans"/>
              </a:rPr>
              <a:t>Pcapstein to convert PCAPs </a:t>
            </a:r>
            <a:endParaRPr b="0" lang="en-US" sz="1800" spc="-1" strike="noStrike">
              <a:latin typeface="Arial"/>
            </a:endParaRPr>
          </a:p>
          <a:p>
            <a:pPr marL="432000" indent="-321480">
              <a:lnSpc>
                <a:spcPct val="100000"/>
              </a:lnSpc>
              <a:spcAft>
                <a:spcPts val="1414"/>
              </a:spcAft>
              <a:buClr>
                <a:srgbClr val="000000"/>
              </a:buClr>
              <a:buSzPct val="45000"/>
              <a:buFont typeface="Wingdings" charset="2"/>
              <a:buChar char=""/>
            </a:pPr>
            <a:r>
              <a:rPr b="0" lang="en-US" sz="1800" spc="-1" strike="noStrike">
                <a:solidFill>
                  <a:srgbClr val="000000"/>
                </a:solidFill>
                <a:latin typeface="Arial"/>
                <a:ea typeface="DejaVu Sans"/>
              </a:rPr>
              <a:t>Patches for a WireShark DECT dissector (now standard in new version of WireShark) </a:t>
            </a:r>
            <a:endParaRPr b="0" lang="en-US" sz="1800" spc="-1" strike="noStrike">
              <a:latin typeface="Arial"/>
            </a:endParaRPr>
          </a:p>
        </p:txBody>
      </p:sp>
    </p:spTree>
  </p:cSld>
  <p:timing>
    <p:tnLst>
      <p:par>
        <p:cTn id="57" dur="indefinite" restart="never" nodeType="tmRoot">
          <p:childTnLst>
            <p:seq>
              <p:cTn id="58"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CustomShape 1"/>
          <p:cNvSpPr/>
          <p:nvPr/>
        </p:nvSpPr>
        <p:spPr>
          <a:xfrm>
            <a:off x="504000" y="413640"/>
            <a:ext cx="9069120" cy="124776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c7243a"/>
                </a:solidFill>
                <a:latin typeface="Arial"/>
                <a:ea typeface="DejaVu Sans"/>
              </a:rPr>
              <a:t>SDR: Software Defined Radio</a:t>
            </a:r>
            <a:endParaRPr b="0" lang="en-US" sz="4400" spc="-1" strike="noStrike">
              <a:latin typeface="Arial"/>
            </a:endParaRPr>
          </a:p>
        </p:txBody>
      </p:sp>
      <p:sp>
        <p:nvSpPr>
          <p:cNvPr id="88" name="CustomShape 2"/>
          <p:cNvSpPr/>
          <p:nvPr/>
        </p:nvSpPr>
        <p:spPr>
          <a:xfrm>
            <a:off x="504000" y="1656000"/>
            <a:ext cx="9069120" cy="3525480"/>
          </a:xfrm>
          <a:prstGeom prst="rect">
            <a:avLst/>
          </a:prstGeom>
          <a:noFill/>
          <a:ln>
            <a:noFill/>
          </a:ln>
        </p:spPr>
        <p:style>
          <a:lnRef idx="0"/>
          <a:fillRef idx="0"/>
          <a:effectRef idx="0"/>
          <a:fontRef idx="minor"/>
        </p:style>
      </p:sp>
      <p:sp>
        <p:nvSpPr>
          <p:cNvPr id="89" name="CustomShape 3"/>
          <p:cNvSpPr/>
          <p:nvPr/>
        </p:nvSpPr>
        <p:spPr>
          <a:xfrm>
            <a:off x="504000" y="1554480"/>
            <a:ext cx="9069120" cy="2903760"/>
          </a:xfrm>
          <a:prstGeom prst="rect">
            <a:avLst/>
          </a:prstGeom>
          <a:noFill/>
          <a:ln>
            <a:noFill/>
          </a:ln>
        </p:spPr>
        <p:style>
          <a:lnRef idx="0"/>
          <a:fillRef idx="0"/>
          <a:effectRef idx="0"/>
          <a:fontRef idx="minor"/>
        </p:style>
        <p:txBody>
          <a:bodyPr lIns="90000" rIns="90000" tIns="45000" bIns="45000"/>
          <a:p>
            <a:pPr>
              <a:lnSpc>
                <a:spcPct val="100000"/>
              </a:lnSpc>
              <a:spcAft>
                <a:spcPts val="1414"/>
              </a:spcAft>
            </a:pPr>
            <a:r>
              <a:rPr b="0" lang="en-US" sz="1800" spc="-1" strike="noStrike">
                <a:solidFill>
                  <a:srgbClr val="000000"/>
                </a:solidFill>
                <a:latin typeface="Arial"/>
                <a:ea typeface="DejaVu Sans"/>
              </a:rPr>
              <a:t>With the creation of Software-Defined-Radio, it is easier now than ever.</a:t>
            </a:r>
            <a:endParaRPr b="0" lang="en-US" sz="1800" spc="-1" strike="noStrike">
              <a:latin typeface="Arial"/>
            </a:endParaRPr>
          </a:p>
          <a:p>
            <a:pPr>
              <a:lnSpc>
                <a:spcPct val="100000"/>
              </a:lnSpc>
            </a:pPr>
            <a:r>
              <a:rPr b="0" lang="en-US" sz="1800" spc="-1" strike="noStrike">
                <a:solidFill>
                  <a:srgbClr val="000000"/>
                </a:solidFill>
                <a:latin typeface="Arial"/>
                <a:ea typeface="DejaVu Sans"/>
              </a:rPr>
              <a:t>SDR is radio that is defined by software, not hardware. Antennas support wide ranges and software is created to decode protocol at frequencies that fall within the supported range of the antenna.</a:t>
            </a:r>
            <a:endParaRPr b="0" lang="en-US" sz="1800" spc="-1" strike="noStrike">
              <a:latin typeface="Arial"/>
            </a:endParaRPr>
          </a:p>
        </p:txBody>
      </p:sp>
      <p:pic>
        <p:nvPicPr>
          <p:cNvPr id="90" name="Picture 86" descr=""/>
          <p:cNvPicPr/>
          <p:nvPr/>
        </p:nvPicPr>
        <p:blipFill>
          <a:blip r:embed="rId1"/>
          <a:stretch/>
        </p:blipFill>
        <p:spPr>
          <a:xfrm>
            <a:off x="6035040" y="3244320"/>
            <a:ext cx="3502800" cy="1874520"/>
          </a:xfrm>
          <a:prstGeom prst="rect">
            <a:avLst/>
          </a:prstGeom>
          <a:ln>
            <a:noFill/>
          </a:ln>
        </p:spPr>
      </p:pic>
      <p:pic>
        <p:nvPicPr>
          <p:cNvPr id="91" name="" descr=""/>
          <p:cNvPicPr/>
          <p:nvPr/>
        </p:nvPicPr>
        <p:blipFill>
          <a:blip r:embed="rId2"/>
          <a:stretch/>
        </p:blipFill>
        <p:spPr>
          <a:xfrm>
            <a:off x="1138680" y="3107520"/>
            <a:ext cx="3157200" cy="2073960"/>
          </a:xfrm>
          <a:prstGeom prst="rect">
            <a:avLst/>
          </a:prstGeom>
          <a:ln>
            <a:noFill/>
          </a:ln>
        </p:spPr>
      </p:pic>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CustomShape 1"/>
          <p:cNvSpPr/>
          <p:nvPr/>
        </p:nvSpPr>
        <p:spPr>
          <a:xfrm>
            <a:off x="504000" y="565560"/>
            <a:ext cx="9069120" cy="94392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c7243a"/>
                </a:solidFill>
                <a:latin typeface="Arial"/>
                <a:ea typeface="DejaVu Sans"/>
              </a:rPr>
              <a:t>Target Phone #3: VTech CS6719</a:t>
            </a:r>
            <a:endParaRPr b="0" lang="en-US" sz="4400" spc="-1" strike="noStrike">
              <a:latin typeface="Arial"/>
            </a:endParaRPr>
          </a:p>
        </p:txBody>
      </p:sp>
      <p:sp>
        <p:nvSpPr>
          <p:cNvPr id="189" name="CustomShape 2"/>
          <p:cNvSpPr/>
          <p:nvPr/>
        </p:nvSpPr>
        <p:spPr>
          <a:xfrm>
            <a:off x="504000" y="1656000"/>
            <a:ext cx="9069120" cy="3525480"/>
          </a:xfrm>
          <a:prstGeom prst="rect">
            <a:avLst/>
          </a:prstGeom>
          <a:noFill/>
          <a:ln>
            <a:noFill/>
          </a:ln>
        </p:spPr>
        <p:style>
          <a:lnRef idx="0"/>
          <a:fillRef idx="0"/>
          <a:effectRef idx="0"/>
          <a:fontRef idx="minor"/>
        </p:style>
      </p:sp>
      <p:pic>
        <p:nvPicPr>
          <p:cNvPr id="190" name="" descr=""/>
          <p:cNvPicPr/>
          <p:nvPr/>
        </p:nvPicPr>
        <p:blipFill>
          <a:blip r:embed="rId1"/>
          <a:stretch/>
        </p:blipFill>
        <p:spPr>
          <a:xfrm>
            <a:off x="536760" y="1719000"/>
            <a:ext cx="3119040" cy="3125520"/>
          </a:xfrm>
          <a:prstGeom prst="rect">
            <a:avLst/>
          </a:prstGeom>
          <a:ln>
            <a:noFill/>
          </a:ln>
        </p:spPr>
      </p:pic>
      <p:sp>
        <p:nvSpPr>
          <p:cNvPr id="191" name="CustomShape 3"/>
          <p:cNvSpPr/>
          <p:nvPr/>
        </p:nvSpPr>
        <p:spPr>
          <a:xfrm>
            <a:off x="4206240" y="1645920"/>
            <a:ext cx="5393160" cy="1624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Released 2012</a:t>
            </a:r>
            <a:endParaRPr b="0" lang="en-US" sz="1800" spc="-1" strike="noStrike">
              <a:latin typeface="Arial"/>
            </a:endParaRPr>
          </a:p>
          <a:p>
            <a:pPr>
              <a:lnSpc>
                <a:spcPct val="100000"/>
              </a:lnSpc>
            </a:pPr>
            <a:r>
              <a:rPr b="0" lang="en-US" sz="1800" spc="-1" strike="noStrike">
                <a:solidFill>
                  <a:srgbClr val="000000"/>
                </a:solidFill>
                <a:latin typeface="Arial"/>
                <a:ea typeface="DejaVu Sans"/>
              </a:rPr>
              <a:t>Still manufactured as of 2019</a:t>
            </a:r>
            <a:endParaRPr b="0" lang="en-US" sz="1800" spc="-1" strike="noStrike">
              <a:latin typeface="Arial"/>
            </a:endParaRPr>
          </a:p>
          <a:p>
            <a:pPr>
              <a:lnSpc>
                <a:spcPct val="100000"/>
              </a:lnSpc>
            </a:pPr>
            <a:r>
              <a:rPr b="0" lang="en-US" sz="1800" spc="-1" strike="noStrike">
                <a:solidFill>
                  <a:srgbClr val="000000"/>
                </a:solidFill>
                <a:latin typeface="Arial"/>
                <a:ea typeface="DejaVu Sans"/>
              </a:rPr>
              <a:t>1.921536 – 1.928448 GHz</a:t>
            </a:r>
            <a:endParaRPr b="0" lang="en-US" sz="1800" spc="-1" strike="noStrike">
              <a:latin typeface="Arial"/>
            </a:endParaRPr>
          </a:p>
          <a:p>
            <a:pPr>
              <a:lnSpc>
                <a:spcPct val="100000"/>
              </a:lnSpc>
            </a:pPr>
            <a:r>
              <a:rPr b="0" lang="en-US" sz="1800" spc="-1" strike="noStrike">
                <a:solidFill>
                  <a:srgbClr val="000000"/>
                </a:solidFill>
                <a:latin typeface="Arial"/>
                <a:ea typeface="DejaVu Sans"/>
              </a:rPr>
              <a:t>GFSK Modulation is used (all DECT 6.0 uses this)</a:t>
            </a:r>
            <a:endParaRPr b="0" lang="en-US" sz="1800" spc="-1" strike="noStrike">
              <a:latin typeface="Arial"/>
            </a:endParaRPr>
          </a:p>
          <a:p>
            <a:pPr>
              <a:lnSpc>
                <a:spcPct val="100000"/>
              </a:lnSpc>
            </a:pPr>
            <a:r>
              <a:rPr b="0" lang="en-US" sz="1800" spc="-1" strike="noStrike">
                <a:solidFill>
                  <a:srgbClr val="000000"/>
                </a:solidFill>
                <a:latin typeface="Arial"/>
                <a:ea typeface="DejaVu Sans"/>
              </a:rPr>
              <a:t>DECT 6.0 Technology</a:t>
            </a:r>
            <a:endParaRPr b="0" lang="en-US" sz="1800" spc="-1" strike="noStrike">
              <a:latin typeface="Arial"/>
            </a:endParaRPr>
          </a:p>
          <a:p>
            <a:pPr>
              <a:lnSpc>
                <a:spcPct val="100000"/>
              </a:lnSpc>
            </a:pPr>
            <a:r>
              <a:rPr b="0" lang="en-US" sz="1800" spc="-1" strike="noStrike">
                <a:solidFill>
                  <a:srgbClr val="000000"/>
                </a:solidFill>
                <a:latin typeface="Arial"/>
                <a:ea typeface="DejaVu Sans"/>
              </a:rPr>
              <a:t>FCC ID: EW780-9066-00</a:t>
            </a:r>
            <a:endParaRPr b="0" lang="en-US" sz="1800" spc="-1" strike="noStrike">
              <a:latin typeface="Arial"/>
            </a:endParaRPr>
          </a:p>
          <a:p>
            <a:pPr>
              <a:lnSpc>
                <a:spcPct val="100000"/>
              </a:lnSpc>
            </a:pPr>
            <a:endParaRPr b="0" lang="en-US" sz="1800" spc="-1" strike="noStrike">
              <a:latin typeface="Arial"/>
            </a:endParaRPr>
          </a:p>
        </p:txBody>
      </p:sp>
    </p:spTree>
  </p:cSld>
  <p:timing>
    <p:tnLst>
      <p:par>
        <p:cTn id="59" dur="indefinite" restart="never" nodeType="tmRoot">
          <p:childTnLst>
            <p:seq>
              <p:cTn id="60"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CustomShape 1"/>
          <p:cNvSpPr/>
          <p:nvPr/>
        </p:nvSpPr>
        <p:spPr>
          <a:xfrm>
            <a:off x="504000" y="565560"/>
            <a:ext cx="9069120" cy="94392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c7243a"/>
                </a:solidFill>
                <a:latin typeface="Arial"/>
                <a:ea typeface="DejaVu Sans"/>
              </a:rPr>
              <a:t>Vtech CS6719</a:t>
            </a:r>
            <a:endParaRPr b="0" lang="en-US" sz="4400" spc="-1" strike="noStrike">
              <a:latin typeface="Arial"/>
            </a:endParaRPr>
          </a:p>
        </p:txBody>
      </p:sp>
      <p:pic>
        <p:nvPicPr>
          <p:cNvPr id="193" name="" descr=""/>
          <p:cNvPicPr/>
          <p:nvPr/>
        </p:nvPicPr>
        <p:blipFill>
          <a:blip r:embed="rId1"/>
          <a:stretch/>
        </p:blipFill>
        <p:spPr>
          <a:xfrm>
            <a:off x="1188720" y="1615680"/>
            <a:ext cx="6947280" cy="1582560"/>
          </a:xfrm>
          <a:prstGeom prst="rect">
            <a:avLst/>
          </a:prstGeom>
          <a:ln>
            <a:noFill/>
          </a:ln>
        </p:spPr>
      </p:pic>
      <p:sp>
        <p:nvSpPr>
          <p:cNvPr id="194" name="CustomShape 2"/>
          <p:cNvSpPr/>
          <p:nvPr/>
        </p:nvSpPr>
        <p:spPr>
          <a:xfrm>
            <a:off x="822960" y="4023360"/>
            <a:ext cx="5851080" cy="3452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Liability? Negligence? RTFM!</a:t>
            </a:r>
            <a:endParaRPr b="0" lang="en-US" sz="1800" spc="-1" strike="noStrike">
              <a:latin typeface="Arial"/>
            </a:endParaRPr>
          </a:p>
        </p:txBody>
      </p:sp>
    </p:spTree>
  </p:cSld>
  <p:timing>
    <p:tnLst>
      <p:par>
        <p:cTn id="61" dur="indefinite" restart="never" nodeType="tmRoot">
          <p:childTnLst>
            <p:seq>
              <p:cTn id="62"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CustomShape 1"/>
          <p:cNvSpPr/>
          <p:nvPr/>
        </p:nvSpPr>
        <p:spPr>
          <a:xfrm>
            <a:off x="504000" y="565560"/>
            <a:ext cx="9069120" cy="943920"/>
          </a:xfrm>
          <a:prstGeom prst="rect">
            <a:avLst/>
          </a:prstGeom>
          <a:noFill/>
          <a:ln>
            <a:noFill/>
          </a:ln>
        </p:spPr>
        <p:style>
          <a:lnRef idx="0"/>
          <a:fillRef idx="0"/>
          <a:effectRef idx="0"/>
          <a:fontRef idx="minor"/>
        </p:style>
        <p:txBody>
          <a:bodyPr lIns="0" rIns="0" tIns="0" bIns="0" anchor="ctr"/>
          <a:p>
            <a:pPr>
              <a:lnSpc>
                <a:spcPct val="100000"/>
              </a:lnSpc>
            </a:pPr>
            <a:r>
              <a:rPr b="0" lang="en-US" sz="4000" spc="-1" strike="noStrike">
                <a:solidFill>
                  <a:srgbClr val="c7243a"/>
                </a:solidFill>
                <a:latin typeface="Arial"/>
                <a:ea typeface="DejaVu Sans"/>
              </a:rPr>
              <a:t>Attacks – Scanning and Eavesdropping</a:t>
            </a:r>
            <a:endParaRPr b="0" lang="en-US" sz="4000" spc="-1" strike="noStrike">
              <a:latin typeface="Arial"/>
            </a:endParaRPr>
          </a:p>
        </p:txBody>
      </p:sp>
      <p:sp>
        <p:nvSpPr>
          <p:cNvPr id="196" name="CustomShape 2"/>
          <p:cNvSpPr/>
          <p:nvPr/>
        </p:nvSpPr>
        <p:spPr>
          <a:xfrm>
            <a:off x="640800" y="1645920"/>
            <a:ext cx="9325800" cy="35658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Using the dect_cli tool (part of com-on-air-linux), we can scan for base stations.</a:t>
            </a:r>
            <a:endParaRPr b="0" lang="en-US" sz="1800" spc="-1" strike="noStrike">
              <a:latin typeface="Arial"/>
            </a:endParaRPr>
          </a:p>
          <a:p>
            <a:pPr>
              <a:lnSpc>
                <a:spcPct val="100000"/>
              </a:lnSpc>
            </a:pPr>
            <a:r>
              <a:rPr b="0" lang="en-US" sz="1800" spc="-1" strike="noStrike">
                <a:solidFill>
                  <a:srgbClr val="21409a"/>
                </a:solidFill>
                <a:latin typeface="Consolas"/>
                <a:ea typeface="DejaVu Sans"/>
              </a:rPr>
              <a:t>dect_cli</a:t>
            </a:r>
            <a:r>
              <a:rPr b="0" lang="en-US" sz="1800" spc="-1" strike="noStrike">
                <a:solidFill>
                  <a:srgbClr val="000000"/>
                </a:solidFill>
                <a:latin typeface="Arial"/>
                <a:ea typeface="DejaVu Sans"/>
              </a:rPr>
              <a:t>	</a:t>
            </a:r>
            <a:r>
              <a:rPr b="0" lang="en-US" sz="1800" spc="-1" strike="noStrike">
                <a:solidFill>
                  <a:srgbClr val="000000"/>
                </a:solidFill>
                <a:latin typeface="Arial"/>
                <a:ea typeface="DejaVu Sans"/>
              </a:rPr>
              <a:t>(runs the DECT CLI tool)</a:t>
            </a:r>
            <a:endParaRPr b="0" lang="en-US" sz="1800" spc="-1" strike="noStrike">
              <a:latin typeface="Arial"/>
            </a:endParaRPr>
          </a:p>
          <a:p>
            <a:pPr>
              <a:lnSpc>
                <a:spcPct val="100000"/>
              </a:lnSpc>
            </a:pPr>
            <a:r>
              <a:rPr b="0" lang="en-US" sz="1800" spc="-1" strike="noStrike">
                <a:solidFill>
                  <a:srgbClr val="21409a"/>
                </a:solidFill>
                <a:latin typeface="Consolas"/>
                <a:ea typeface="DejaVu Sans"/>
              </a:rPr>
              <a:t>verb</a:t>
            </a:r>
            <a:r>
              <a:rPr b="0" lang="en-US" sz="1800" spc="-1" strike="noStrike">
                <a:solidFill>
                  <a:srgbClr val="000000"/>
                </a:solidFill>
                <a:latin typeface="Arial"/>
                <a:ea typeface="DejaVu Sans"/>
              </a:rPr>
              <a:t> (verbosity for more info)</a:t>
            </a:r>
            <a:endParaRPr b="0" lang="en-US" sz="1800" spc="-1" strike="noStrike">
              <a:latin typeface="Arial"/>
            </a:endParaRPr>
          </a:p>
          <a:p>
            <a:pPr>
              <a:lnSpc>
                <a:spcPct val="100000"/>
              </a:lnSpc>
            </a:pPr>
            <a:r>
              <a:rPr b="0" lang="en-US" sz="1800" spc="-1" strike="noStrike">
                <a:solidFill>
                  <a:srgbClr val="21409a"/>
                </a:solidFill>
                <a:latin typeface="Consolas"/>
                <a:ea typeface="DejaVu Sans"/>
              </a:rPr>
              <a:t>fpscan</a:t>
            </a:r>
            <a:r>
              <a:rPr b="0" lang="en-US" sz="1800" spc="-1" strike="noStrike">
                <a:solidFill>
                  <a:srgbClr val="000000"/>
                </a:solidFill>
                <a:latin typeface="Arial"/>
                <a:ea typeface="DejaVu Sans"/>
              </a:rPr>
              <a:t> (scans for Fixed Parts, AKA base stations)</a:t>
            </a:r>
            <a:endParaRPr b="0" lang="en-US" sz="1800" spc="-1" strike="noStrike">
              <a:latin typeface="Arial"/>
            </a:endParaRPr>
          </a:p>
          <a:p>
            <a:pPr>
              <a:lnSpc>
                <a:spcPct val="100000"/>
              </a:lnSpc>
            </a:pPr>
            <a:r>
              <a:rPr b="0" lang="en-US" sz="1800" spc="-1" strike="noStrike">
                <a:solidFill>
                  <a:srgbClr val="21409a"/>
                </a:solidFill>
                <a:latin typeface="Consolas"/>
                <a:ea typeface="DejaVu Sans"/>
              </a:rPr>
              <a:t>ppscan</a:t>
            </a:r>
            <a:r>
              <a:rPr b="0" lang="en-US" sz="1800" spc="-1" strike="noStrike">
                <a:solidFill>
                  <a:srgbClr val="000000"/>
                </a:solidFill>
                <a:latin typeface="Arial"/>
                <a:ea typeface="DejaVu Sans"/>
              </a:rPr>
              <a:t> (scans for PP, Portable Parts)</a:t>
            </a:r>
            <a:endParaRPr b="0" lang="en-US" sz="1800" spc="-1" strike="noStrike">
              <a:latin typeface="Arial"/>
            </a:endParaRPr>
          </a:p>
          <a:p>
            <a:pPr>
              <a:lnSpc>
                <a:spcPct val="100000"/>
              </a:lnSpc>
            </a:pPr>
            <a:r>
              <a:rPr b="0" lang="en-US" sz="1800" spc="-1" strike="noStrike">
                <a:solidFill>
                  <a:srgbClr val="21409a"/>
                </a:solidFill>
                <a:latin typeface="Consolas"/>
                <a:ea typeface="DejaVu Sans"/>
              </a:rPr>
              <a:t>callscan </a:t>
            </a:r>
            <a:r>
              <a:rPr b="0" lang="en-US" sz="1800" spc="-1" strike="noStrike">
                <a:solidFill>
                  <a:srgbClr val="000000"/>
                </a:solidFill>
                <a:latin typeface="Arial"/>
                <a:ea typeface="DejaVu Sans"/>
              </a:rPr>
              <a:t>(scans for active calls, which gets </a:t>
            </a:r>
            <a:endParaRPr b="0" lang="en-US" sz="1800" spc="-1" strike="noStrike">
              <a:latin typeface="Arial"/>
            </a:endParaRPr>
          </a:p>
          <a:p>
            <a:pPr>
              <a:lnSpc>
                <a:spcPct val="100000"/>
              </a:lnSpc>
            </a:pPr>
            <a:r>
              <a:rPr b="0" lang="en-US" sz="1800" spc="-1" strike="noStrike">
                <a:solidFill>
                  <a:srgbClr val="000000"/>
                </a:solidFill>
                <a:latin typeface="Arial"/>
                <a:ea typeface="DejaVu Sans"/>
              </a:rPr>
              <a:t>outputted to audio)</a:t>
            </a:r>
            <a:endParaRPr b="0" lang="en-US" sz="1800" spc="-1" strike="noStrike">
              <a:latin typeface="Arial"/>
            </a:endParaRPr>
          </a:p>
        </p:txBody>
      </p:sp>
      <p:pic>
        <p:nvPicPr>
          <p:cNvPr id="197" name="" descr=""/>
          <p:cNvPicPr/>
          <p:nvPr/>
        </p:nvPicPr>
        <p:blipFill>
          <a:blip r:embed="rId1"/>
          <a:stretch/>
        </p:blipFill>
        <p:spPr>
          <a:xfrm>
            <a:off x="5303520" y="2954520"/>
            <a:ext cx="4253040" cy="2257200"/>
          </a:xfrm>
          <a:prstGeom prst="rect">
            <a:avLst/>
          </a:prstGeom>
          <a:ln>
            <a:noFill/>
          </a:ln>
        </p:spPr>
      </p:pic>
    </p:spTree>
  </p:cSld>
  <p:timing>
    <p:tnLst>
      <p:par>
        <p:cTn id="63" dur="indefinite" restart="never" nodeType="tmRoot">
          <p:childTnLst>
            <p:seq>
              <p:cTn id="64" dur="indefinite"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8" name="CustomShape 1"/>
          <p:cNvSpPr/>
          <p:nvPr/>
        </p:nvSpPr>
        <p:spPr>
          <a:xfrm>
            <a:off x="504000" y="565560"/>
            <a:ext cx="9069120" cy="94392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c7243a"/>
                </a:solidFill>
                <a:latin typeface="Arial"/>
                <a:ea typeface="DejaVu Sans"/>
              </a:rPr>
              <a:t>Attacks – War Driving with Kismet</a:t>
            </a:r>
            <a:endParaRPr b="0" lang="en-US" sz="4400" spc="-1" strike="noStrike">
              <a:latin typeface="Arial"/>
            </a:endParaRPr>
          </a:p>
        </p:txBody>
      </p:sp>
      <p:sp>
        <p:nvSpPr>
          <p:cNvPr id="199" name="CustomShape 2"/>
          <p:cNvSpPr/>
          <p:nvPr/>
        </p:nvSpPr>
        <p:spPr>
          <a:xfrm>
            <a:off x="640800" y="1645920"/>
            <a:ext cx="9325800" cy="35658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A very specific version of kismet supports a DECT module that can be used for War Driving.</a:t>
            </a:r>
            <a:endParaRPr b="0" lang="en-US" sz="1800" spc="-1" strike="noStrike">
              <a:latin typeface="Arial"/>
            </a:endParaRPr>
          </a:p>
          <a:p>
            <a:pPr>
              <a:lnSpc>
                <a:spcPct val="100000"/>
              </a:lnSpc>
            </a:pPr>
            <a:endParaRPr b="0" lang="en-US" sz="1800" spc="-1" strike="noStrike">
              <a:latin typeface="Arial"/>
            </a:endParaRPr>
          </a:p>
        </p:txBody>
      </p:sp>
      <p:pic>
        <p:nvPicPr>
          <p:cNvPr id="200" name="" descr=""/>
          <p:cNvPicPr/>
          <p:nvPr/>
        </p:nvPicPr>
        <p:blipFill>
          <a:blip r:embed="rId1"/>
          <a:stretch/>
        </p:blipFill>
        <p:spPr>
          <a:xfrm>
            <a:off x="2377440" y="2032920"/>
            <a:ext cx="5071680" cy="3178800"/>
          </a:xfrm>
          <a:prstGeom prst="rect">
            <a:avLst/>
          </a:prstGeom>
          <a:ln>
            <a:noFill/>
          </a:ln>
        </p:spPr>
      </p:pic>
    </p:spTree>
  </p:cSld>
  <p:timing>
    <p:tnLst>
      <p:par>
        <p:cTn id="65" dur="indefinite" restart="never" nodeType="tmRoot">
          <p:childTnLst>
            <p:seq>
              <p:cTn id="66" dur="indefinite"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CustomShape 1"/>
          <p:cNvSpPr/>
          <p:nvPr/>
        </p:nvSpPr>
        <p:spPr>
          <a:xfrm>
            <a:off x="504000" y="565560"/>
            <a:ext cx="9069120" cy="94392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c7243a"/>
                </a:solidFill>
                <a:latin typeface="Arial"/>
                <a:ea typeface="DejaVu Sans"/>
              </a:rPr>
              <a:t>Software Defined Radio Approach</a:t>
            </a:r>
            <a:endParaRPr b="0" lang="en-US" sz="4400" spc="-1" strike="noStrike">
              <a:latin typeface="Arial"/>
            </a:endParaRPr>
          </a:p>
        </p:txBody>
      </p:sp>
      <p:sp>
        <p:nvSpPr>
          <p:cNvPr id="202" name="CustomShape 2"/>
          <p:cNvSpPr/>
          <p:nvPr/>
        </p:nvSpPr>
        <p:spPr>
          <a:xfrm>
            <a:off x="504000" y="1656000"/>
            <a:ext cx="9069120" cy="3525480"/>
          </a:xfrm>
          <a:prstGeom prst="rect">
            <a:avLst/>
          </a:prstGeom>
          <a:noFill/>
          <a:ln>
            <a:noFill/>
          </a:ln>
        </p:spPr>
        <p:style>
          <a:lnRef idx="0"/>
          <a:fillRef idx="0"/>
          <a:effectRef idx="0"/>
          <a:fontRef idx="minor"/>
        </p:style>
      </p:sp>
      <p:sp>
        <p:nvSpPr>
          <p:cNvPr id="203" name="CustomShape 3"/>
          <p:cNvSpPr/>
          <p:nvPr/>
        </p:nvSpPr>
        <p:spPr>
          <a:xfrm>
            <a:off x="365760" y="1737360"/>
            <a:ext cx="9325800" cy="13690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Since using the PCMCIA card is a pain and can be quite expensive, software defined radio tools can also be used. However, not all of the functionality of the original DECT software has yet to be made for SDR.</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Development on the original deDECTed software died off in 2009-ish.</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Even in 2019 there are few tools to listen to DECT.</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The two most supported SDRs are the HackRF and the E4000 RTL-SDR.</a:t>
            </a:r>
            <a:endParaRPr b="0" lang="en-US" sz="1800" spc="-1" strike="noStrike">
              <a:latin typeface="Arial"/>
            </a:endParaRPr>
          </a:p>
        </p:txBody>
      </p:sp>
    </p:spTree>
  </p:cSld>
  <p:timing>
    <p:tnLst>
      <p:par>
        <p:cTn id="67" dur="indefinite" restart="never" nodeType="tmRoot">
          <p:childTnLst>
            <p:seq>
              <p:cTn id="68" dur="indefinite"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CustomShape 1"/>
          <p:cNvSpPr/>
          <p:nvPr/>
        </p:nvSpPr>
        <p:spPr>
          <a:xfrm>
            <a:off x="504000" y="565560"/>
            <a:ext cx="9069120" cy="94392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c7243a"/>
                </a:solidFill>
                <a:latin typeface="Arial"/>
                <a:ea typeface="DejaVu Sans"/>
              </a:rPr>
              <a:t>Dumping PCAPs with re-DECTed</a:t>
            </a:r>
            <a:endParaRPr b="0" lang="en-US" sz="4400" spc="-1" strike="noStrike">
              <a:latin typeface="Arial"/>
            </a:endParaRPr>
          </a:p>
        </p:txBody>
      </p:sp>
      <p:sp>
        <p:nvSpPr>
          <p:cNvPr id="205" name="CustomShape 2"/>
          <p:cNvSpPr/>
          <p:nvPr/>
        </p:nvSpPr>
        <p:spPr>
          <a:xfrm>
            <a:off x="504000" y="1656000"/>
            <a:ext cx="9069120" cy="3525480"/>
          </a:xfrm>
          <a:prstGeom prst="rect">
            <a:avLst/>
          </a:prstGeom>
          <a:noFill/>
          <a:ln>
            <a:noFill/>
          </a:ln>
        </p:spPr>
        <p:style>
          <a:lnRef idx="0"/>
          <a:fillRef idx="0"/>
          <a:effectRef idx="0"/>
          <a:fontRef idx="minor"/>
        </p:style>
      </p:sp>
      <p:sp>
        <p:nvSpPr>
          <p:cNvPr id="206" name="CustomShape 3"/>
          <p:cNvSpPr/>
          <p:nvPr/>
        </p:nvSpPr>
        <p:spPr>
          <a:xfrm>
            <a:off x="365760" y="1737360"/>
            <a:ext cx="9325800" cy="13690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Re-DECTed, using either a HackRF/BladeRF/E4000 RTL-SDR will dump DECT data to PCAPs for us to analyze with the help of GNURadio.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21409a"/>
                </a:solidFill>
                <a:latin typeface="Consolas"/>
                <a:ea typeface="DejaVu Sans"/>
              </a:rPr>
              <a:t>git clone </a:t>
            </a:r>
            <a:r>
              <a:rPr b="0" lang="en-US" sz="1800" spc="-1" strike="noStrike" u="sng">
                <a:solidFill>
                  <a:srgbClr val="0000ff"/>
                </a:solidFill>
                <a:uFillTx/>
                <a:latin typeface="Consolas"/>
                <a:ea typeface="DejaVu Sans"/>
                <a:hlinkClick r:id="rId1"/>
              </a:rPr>
              <a:t>https://github.com/znuh/re-DECTed.git</a:t>
            </a:r>
            <a:endParaRPr b="0" lang="en-US" sz="1800" spc="-1" strike="noStrike">
              <a:latin typeface="Arial"/>
            </a:endParaRPr>
          </a:p>
          <a:p>
            <a:pPr>
              <a:lnSpc>
                <a:spcPct val="100000"/>
              </a:lnSpc>
            </a:pPr>
            <a:r>
              <a:rPr b="0" lang="en-US" sz="1800" spc="-1" strike="noStrike">
                <a:solidFill>
                  <a:srgbClr val="21409a"/>
                </a:solidFill>
                <a:latin typeface="Consolas"/>
                <a:ea typeface="DejaVu Sans"/>
              </a:rPr>
              <a:t>cd re-DECTed/SDR</a:t>
            </a:r>
            <a:endParaRPr b="0" lang="en-US" sz="1800" spc="-1" strike="noStrike">
              <a:latin typeface="Arial"/>
            </a:endParaRPr>
          </a:p>
          <a:p>
            <a:pPr>
              <a:lnSpc>
                <a:spcPct val="100000"/>
              </a:lnSpc>
            </a:pPr>
            <a:r>
              <a:rPr b="0" lang="en-US" sz="1800" spc="-1" strike="noStrike">
                <a:solidFill>
                  <a:srgbClr val="21409a"/>
                </a:solidFill>
                <a:latin typeface="Consolas"/>
                <a:ea typeface="DejaVu Sans"/>
              </a:rPr>
              <a:t>make</a:t>
            </a:r>
            <a:endParaRPr b="0" lang="en-US" sz="1800" spc="-1" strike="noStrike">
              <a:latin typeface="Arial"/>
            </a:endParaRPr>
          </a:p>
          <a:p>
            <a:pPr>
              <a:lnSpc>
                <a:spcPct val="100000"/>
              </a:lnSpc>
            </a:pPr>
            <a:r>
              <a:rPr b="0" lang="en-US" sz="1800" spc="-1" strike="noStrike">
                <a:solidFill>
                  <a:srgbClr val="21409a"/>
                </a:solidFill>
                <a:latin typeface="Consolas"/>
                <a:ea typeface="DejaVu Sans"/>
              </a:rPr>
              <a:t>sudo modprobe dummy</a:t>
            </a:r>
            <a:endParaRPr b="0" lang="en-US" sz="1800" spc="-1" strike="noStrike">
              <a:latin typeface="Arial"/>
            </a:endParaRPr>
          </a:p>
          <a:p>
            <a:pPr>
              <a:lnSpc>
                <a:spcPct val="100000"/>
              </a:lnSpc>
            </a:pPr>
            <a:r>
              <a:rPr b="0" lang="en-US" sz="1800" spc="-1" strike="noStrike">
                <a:solidFill>
                  <a:srgbClr val="21409a"/>
                </a:solidFill>
                <a:latin typeface="Consolas"/>
                <a:ea typeface="DejaVu Sans"/>
              </a:rPr>
              <a:t>sudo ifconfig dummy0 up</a:t>
            </a:r>
            <a:endParaRPr b="0" lang="en-US" sz="1800" spc="-1" strike="noStrike">
              <a:latin typeface="Arial"/>
            </a:endParaRPr>
          </a:p>
          <a:p>
            <a:pPr>
              <a:lnSpc>
                <a:spcPct val="100000"/>
              </a:lnSpc>
            </a:pPr>
            <a:r>
              <a:rPr b="0" lang="en-US" sz="1800" spc="-1" strike="noStrike">
                <a:solidFill>
                  <a:srgbClr val="21409a"/>
                </a:solidFill>
                <a:latin typeface="Consolas"/>
                <a:ea typeface="DejaVu Sans"/>
              </a:rPr>
              <a:t>./dectrcv</a:t>
            </a:r>
            <a:endParaRPr b="0" lang="en-US" sz="1800" spc="-1" strike="noStrike">
              <a:latin typeface="Arial"/>
            </a:endParaRPr>
          </a:p>
          <a:p>
            <a:pPr>
              <a:lnSpc>
                <a:spcPct val="100000"/>
              </a:lnSpc>
            </a:pPr>
            <a:r>
              <a:rPr b="0" lang="en-US" sz="1800" spc="-1" strike="noStrike">
                <a:solidFill>
                  <a:srgbClr val="000000"/>
                </a:solidFill>
                <a:latin typeface="Arial"/>
                <a:ea typeface="DejaVu Sans"/>
              </a:rPr>
              <a:t>Open another terminal and run </a:t>
            </a:r>
            <a:r>
              <a:rPr b="0" lang="en-US" sz="1800" spc="-1" strike="noStrike">
                <a:solidFill>
                  <a:srgbClr val="21409a"/>
                </a:solidFill>
                <a:latin typeface="Consolas"/>
                <a:ea typeface="DejaVu Sans"/>
              </a:rPr>
              <a:t>./dectrx.py</a:t>
            </a:r>
            <a:endParaRPr b="0" lang="en-US" sz="1800" spc="-1" strike="noStrike">
              <a:latin typeface="Arial"/>
            </a:endParaRPr>
          </a:p>
          <a:p>
            <a:pPr>
              <a:lnSpc>
                <a:spcPct val="100000"/>
              </a:lnSpc>
            </a:pPr>
            <a:r>
              <a:rPr b="0" lang="en-US" sz="1800" spc="-1" strike="noStrike">
                <a:solidFill>
                  <a:srgbClr val="000000"/>
                </a:solidFill>
                <a:latin typeface="Arial"/>
                <a:ea typeface="DejaVu Sans"/>
              </a:rPr>
              <a:t>Open Wireshark and sniff the dummy interface </a:t>
            </a:r>
            <a:endParaRPr b="0" lang="en-US" sz="1800" spc="-1" strike="noStrike">
              <a:latin typeface="Arial"/>
            </a:endParaRPr>
          </a:p>
        </p:txBody>
      </p:sp>
    </p:spTree>
  </p:cSld>
  <p:timing>
    <p:tnLst>
      <p:par>
        <p:cTn id="69" dur="indefinite" restart="never" nodeType="tmRoot">
          <p:childTnLst>
            <p:seq>
              <p:cTn id="70" dur="indefinite"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CustomShape 1"/>
          <p:cNvSpPr/>
          <p:nvPr/>
        </p:nvSpPr>
        <p:spPr>
          <a:xfrm>
            <a:off x="504000" y="565560"/>
            <a:ext cx="9069120" cy="94392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c7243a"/>
                </a:solidFill>
                <a:latin typeface="Arial"/>
                <a:ea typeface="DejaVu Sans"/>
              </a:rPr>
              <a:t>Dumping PCAPs with re-DECTed</a:t>
            </a:r>
            <a:endParaRPr b="0" lang="en-US" sz="4400" spc="-1" strike="noStrike">
              <a:latin typeface="Arial"/>
            </a:endParaRPr>
          </a:p>
        </p:txBody>
      </p:sp>
      <p:sp>
        <p:nvSpPr>
          <p:cNvPr id="208" name="CustomShape 2"/>
          <p:cNvSpPr/>
          <p:nvPr/>
        </p:nvSpPr>
        <p:spPr>
          <a:xfrm>
            <a:off x="365760" y="1737360"/>
            <a:ext cx="9325800" cy="1369080"/>
          </a:xfrm>
          <a:prstGeom prst="rect">
            <a:avLst/>
          </a:prstGeom>
          <a:noFill/>
          <a:ln>
            <a:noFill/>
          </a:ln>
        </p:spPr>
        <p:style>
          <a:lnRef idx="0"/>
          <a:fillRef idx="0"/>
          <a:effectRef idx="0"/>
          <a:fontRef idx="minor"/>
        </p:style>
      </p:sp>
      <p:pic>
        <p:nvPicPr>
          <p:cNvPr id="209" name="" descr=""/>
          <p:cNvPicPr/>
          <p:nvPr/>
        </p:nvPicPr>
        <p:blipFill>
          <a:blip r:embed="rId1"/>
          <a:stretch/>
        </p:blipFill>
        <p:spPr>
          <a:xfrm>
            <a:off x="1737360" y="1394640"/>
            <a:ext cx="5765040" cy="3908880"/>
          </a:xfrm>
          <a:prstGeom prst="rect">
            <a:avLst/>
          </a:prstGeom>
          <a:ln>
            <a:noFill/>
          </a:ln>
        </p:spPr>
      </p:pic>
    </p:spTree>
  </p:cSld>
  <p:timing>
    <p:tnLst>
      <p:par>
        <p:cTn id="71" dur="indefinite" restart="never" nodeType="tmRoot">
          <p:childTnLst>
            <p:seq>
              <p:cTn id="72" dur="indefinite"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CustomShape 1"/>
          <p:cNvSpPr/>
          <p:nvPr/>
        </p:nvSpPr>
        <p:spPr>
          <a:xfrm>
            <a:off x="504000" y="565560"/>
            <a:ext cx="9069120" cy="94392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c7243a"/>
                </a:solidFill>
                <a:latin typeface="Arial"/>
                <a:ea typeface="DejaVu Sans"/>
              </a:rPr>
              <a:t>PCAPs – So What?</a:t>
            </a:r>
            <a:endParaRPr b="0" lang="en-US" sz="4400" spc="-1" strike="noStrike">
              <a:latin typeface="Arial"/>
            </a:endParaRPr>
          </a:p>
        </p:txBody>
      </p:sp>
      <p:sp>
        <p:nvSpPr>
          <p:cNvPr id="211" name="CustomShape 2"/>
          <p:cNvSpPr/>
          <p:nvPr/>
        </p:nvSpPr>
        <p:spPr>
          <a:xfrm>
            <a:off x="365760" y="1737360"/>
            <a:ext cx="9325800" cy="1369080"/>
          </a:xfrm>
          <a:prstGeom prst="rect">
            <a:avLst/>
          </a:prstGeom>
          <a:noFill/>
          <a:ln>
            <a:noFill/>
          </a:ln>
        </p:spPr>
        <p:style>
          <a:lnRef idx="0"/>
          <a:fillRef idx="0"/>
          <a:effectRef idx="0"/>
          <a:fontRef idx="minor"/>
        </p:style>
      </p:sp>
      <p:sp>
        <p:nvSpPr>
          <p:cNvPr id="212" name="TextShape 3"/>
          <p:cNvSpPr txBox="1"/>
          <p:nvPr/>
        </p:nvSpPr>
        <p:spPr>
          <a:xfrm>
            <a:off x="548640" y="1737360"/>
            <a:ext cx="7955280" cy="1114200"/>
          </a:xfrm>
          <a:prstGeom prst="rect">
            <a:avLst/>
          </a:prstGeom>
          <a:noFill/>
          <a:ln>
            <a:noFill/>
          </a:ln>
        </p:spPr>
        <p:txBody>
          <a:bodyPr lIns="90000" rIns="90000" tIns="45000" bIns="45000"/>
          <a:p>
            <a:r>
              <a:rPr b="0" lang="en-US" sz="1800" spc="-1" strike="noStrike">
                <a:latin typeface="Arial"/>
              </a:rPr>
              <a:t>PCAPs allow us to see all the A-Field information. This is split out nicely due to the dissector. </a:t>
            </a:r>
            <a:endParaRPr b="0" lang="en-US" sz="1800" spc="-1" strike="noStrike">
              <a:latin typeface="Arial"/>
            </a:endParaRPr>
          </a:p>
          <a:p>
            <a:r>
              <a:rPr b="0" lang="en-US" sz="1800" spc="-1" strike="noStrike">
                <a:latin typeface="Arial"/>
              </a:rPr>
              <a:t>Unfortunately we can’t listen to an actual voice conversation in WireShark like we can with VoIP :( </a:t>
            </a:r>
            <a:endParaRPr b="0" lang="en-US" sz="1800" spc="-1" strike="noStrike">
              <a:latin typeface="Arial"/>
            </a:endParaRPr>
          </a:p>
        </p:txBody>
      </p:sp>
      <p:pic>
        <p:nvPicPr>
          <p:cNvPr id="213" name="" descr=""/>
          <p:cNvPicPr/>
          <p:nvPr/>
        </p:nvPicPr>
        <p:blipFill>
          <a:blip r:embed="rId1"/>
          <a:stretch/>
        </p:blipFill>
        <p:spPr>
          <a:xfrm>
            <a:off x="2194560" y="2926080"/>
            <a:ext cx="5620320" cy="2194560"/>
          </a:xfrm>
          <a:prstGeom prst="rect">
            <a:avLst/>
          </a:prstGeom>
          <a:ln>
            <a:noFill/>
          </a:ln>
        </p:spPr>
      </p:pic>
    </p:spTree>
  </p:cSld>
  <p:timing>
    <p:tnLst>
      <p:par>
        <p:cTn id="73" dur="indefinite" restart="never" nodeType="tmRoot">
          <p:childTnLst>
            <p:seq>
              <p:cTn id="74" dur="indefinite"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CustomShape 1"/>
          <p:cNvSpPr/>
          <p:nvPr/>
        </p:nvSpPr>
        <p:spPr>
          <a:xfrm>
            <a:off x="504000" y="565560"/>
            <a:ext cx="9069120" cy="94392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c7243a"/>
                </a:solidFill>
                <a:latin typeface="Arial"/>
                <a:ea typeface="DejaVu Sans"/>
              </a:rPr>
              <a:t>Converting PCAPs to WAV files</a:t>
            </a:r>
            <a:endParaRPr b="0" lang="en-US" sz="4400" spc="-1" strike="noStrike">
              <a:latin typeface="Arial"/>
            </a:endParaRPr>
          </a:p>
        </p:txBody>
      </p:sp>
      <p:sp>
        <p:nvSpPr>
          <p:cNvPr id="215" name="CustomShape 2"/>
          <p:cNvSpPr/>
          <p:nvPr/>
        </p:nvSpPr>
        <p:spPr>
          <a:xfrm>
            <a:off x="365760" y="1737360"/>
            <a:ext cx="9325800" cy="1369080"/>
          </a:xfrm>
          <a:prstGeom prst="rect">
            <a:avLst/>
          </a:prstGeom>
          <a:noFill/>
          <a:ln>
            <a:noFill/>
          </a:ln>
        </p:spPr>
        <p:style>
          <a:lnRef idx="0"/>
          <a:fillRef idx="0"/>
          <a:effectRef idx="0"/>
          <a:fontRef idx="minor"/>
        </p:style>
      </p:sp>
      <p:sp>
        <p:nvSpPr>
          <p:cNvPr id="216" name="TextShape 3"/>
          <p:cNvSpPr txBox="1"/>
          <p:nvPr/>
        </p:nvSpPr>
        <p:spPr>
          <a:xfrm>
            <a:off x="182880" y="1737360"/>
            <a:ext cx="9784080" cy="3247920"/>
          </a:xfrm>
          <a:prstGeom prst="rect">
            <a:avLst/>
          </a:prstGeom>
          <a:noFill/>
          <a:ln>
            <a:noFill/>
          </a:ln>
        </p:spPr>
        <p:txBody>
          <a:bodyPr lIns="90000" rIns="90000" tIns="45000" bIns="45000"/>
          <a:p>
            <a:r>
              <a:rPr b="0" lang="en-US" sz="1800" spc="-1" strike="noStrike">
                <a:latin typeface="Arial"/>
              </a:rPr>
              <a:t>Using the older com-on-air-cs-linux tools, we can convert the PCAP with “</a:t>
            </a:r>
            <a:r>
              <a:rPr b="0" lang="en-US" sz="1800" spc="-1" strike="noStrike">
                <a:solidFill>
                  <a:srgbClr val="21409a"/>
                </a:solidFill>
                <a:latin typeface="Consolas"/>
              </a:rPr>
              <a:t>pcapstein</a:t>
            </a:r>
            <a:r>
              <a:rPr b="0" lang="en-US" sz="1800" spc="-1" strike="noStrike">
                <a:latin typeface="Arial"/>
              </a:rPr>
              <a:t>”, which extracts the G.726 audio from the PCAP into to two .ima files, one of the FP and one for the PP. It then needs to be piped through </a:t>
            </a:r>
            <a:r>
              <a:rPr b="0" lang="en-US" sz="1800" spc="-1" strike="noStrike">
                <a:solidFill>
                  <a:srgbClr val="21409a"/>
                </a:solidFill>
                <a:latin typeface="Consolas"/>
              </a:rPr>
              <a:t>sox</a:t>
            </a:r>
            <a:r>
              <a:rPr b="0" lang="en-US" sz="1800" spc="-1" strike="noStrike">
                <a:latin typeface="Arial"/>
              </a:rPr>
              <a:t> to be converted to a WAV file. </a:t>
            </a:r>
            <a:endParaRPr b="0" lang="en-US" sz="1800" spc="-1" strike="noStrike">
              <a:latin typeface="Arial"/>
            </a:endParaRPr>
          </a:p>
          <a:p>
            <a:endParaRPr b="0" lang="en-US" sz="1800" spc="-1" strike="noStrike">
              <a:latin typeface="Arial"/>
            </a:endParaRPr>
          </a:p>
          <a:p>
            <a:r>
              <a:rPr b="0" lang="en-US" sz="1600" spc="-1" strike="noStrike">
                <a:solidFill>
                  <a:srgbClr val="21409a"/>
                </a:solidFill>
                <a:latin typeface="Consolas"/>
              </a:rPr>
              <a:t>./pcapstein test.pcap</a:t>
            </a:r>
            <a:endParaRPr b="0" lang="en-US" sz="1600" spc="-1" strike="noStrike">
              <a:latin typeface="Arial"/>
            </a:endParaRPr>
          </a:p>
          <a:p>
            <a:r>
              <a:rPr b="0" lang="en-US" sz="1600" spc="-1" strike="noStrike">
                <a:solidFill>
                  <a:srgbClr val="21409a"/>
                </a:solidFill>
                <a:latin typeface="Consolas"/>
              </a:rPr>
              <a:t>wget </a:t>
            </a:r>
            <a:r>
              <a:rPr b="0" lang="en-US" sz="1600" spc="-1" strike="noStrike">
                <a:solidFill>
                  <a:srgbClr val="21409a"/>
                </a:solidFill>
                <a:latin typeface="Consolas"/>
              </a:rPr>
              <a:t>-q </a:t>
            </a:r>
            <a:r>
              <a:rPr b="0" lang="en-US" sz="1600" spc="-1" strike="noStrike">
                <a:solidFill>
                  <a:srgbClr val="21409a"/>
                </a:solidFill>
                <a:latin typeface="Consolas"/>
                <a:hlinkClick r:id="rId1"/>
              </a:rPr>
              <a:t>http://www.ps-auxw.de/g72x++.tar.bz2</a:t>
            </a:r>
            <a:endParaRPr b="0" lang="en-US" sz="1600" spc="-1" strike="noStrike">
              <a:latin typeface="Arial"/>
            </a:endParaRPr>
          </a:p>
          <a:p>
            <a:r>
              <a:rPr b="0" lang="en-US" sz="1600" spc="-1" strike="noStrike">
                <a:solidFill>
                  <a:srgbClr val="21409a"/>
                </a:solidFill>
                <a:latin typeface="Consolas"/>
              </a:rPr>
              <a:t>tar xfj g72x++.tar.bz2</a:t>
            </a:r>
            <a:endParaRPr b="0" lang="en-US" sz="1600" spc="-1" strike="noStrike">
              <a:latin typeface="Arial"/>
            </a:endParaRPr>
          </a:p>
          <a:p>
            <a:r>
              <a:rPr b="0" lang="en-US" sz="1600" spc="-1" strike="noStrike">
                <a:solidFill>
                  <a:srgbClr val="21409a"/>
                </a:solidFill>
                <a:latin typeface="Consolas"/>
              </a:rPr>
              <a:t>cd g72x &amp;&amp; ./build.sh</a:t>
            </a:r>
            <a:endParaRPr b="0" lang="en-US" sz="1600" spc="-1" strike="noStrike">
              <a:latin typeface="Arial"/>
            </a:endParaRPr>
          </a:p>
          <a:p>
            <a:r>
              <a:rPr b="0" lang="en-US" sz="1600" spc="-1" strike="noStrike">
                <a:solidFill>
                  <a:srgbClr val="21409a"/>
                </a:solidFill>
                <a:latin typeface="Consolas"/>
              </a:rPr>
              <a:t>decode-g72x -4 -a test_fp.ima | sox -r 800 -1 -c -A -t raw - -t wav test_fp.wav</a:t>
            </a:r>
            <a:endParaRPr b="0" lang="en-US" sz="1600" spc="-1" strike="noStrike">
              <a:latin typeface="Arial"/>
            </a:endParaRPr>
          </a:p>
          <a:p>
            <a:endParaRPr b="0" lang="en-US" sz="1600" spc="-1" strike="noStrike">
              <a:latin typeface="Arial"/>
            </a:endParaRPr>
          </a:p>
          <a:p>
            <a:endParaRPr b="0" lang="en-US" sz="1600" spc="-1" strike="noStrike">
              <a:latin typeface="Arial"/>
            </a:endParaRPr>
          </a:p>
          <a:p>
            <a:endParaRPr b="0" lang="en-US" sz="1600" spc="-1" strike="noStrike">
              <a:latin typeface="Arial"/>
            </a:endParaRPr>
          </a:p>
        </p:txBody>
      </p:sp>
    </p:spTree>
  </p:cSld>
  <p:timing>
    <p:tnLst>
      <p:par>
        <p:cTn id="75" dur="indefinite" restart="never" nodeType="tmRoot">
          <p:childTnLst>
            <p:seq>
              <p:cTn id="76" dur="indefinite"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CustomShape 1"/>
          <p:cNvSpPr/>
          <p:nvPr/>
        </p:nvSpPr>
        <p:spPr>
          <a:xfrm>
            <a:off x="504000" y="565560"/>
            <a:ext cx="9069120" cy="94392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c7243a"/>
                </a:solidFill>
                <a:latin typeface="Arial"/>
                <a:ea typeface="DejaVu Sans"/>
              </a:rPr>
              <a:t>Using GR-DECT2</a:t>
            </a:r>
            <a:endParaRPr b="0" lang="en-US" sz="4400" spc="-1" strike="noStrike">
              <a:latin typeface="Arial"/>
            </a:endParaRPr>
          </a:p>
        </p:txBody>
      </p:sp>
      <p:sp>
        <p:nvSpPr>
          <p:cNvPr id="218" name="CustomShape 2"/>
          <p:cNvSpPr/>
          <p:nvPr/>
        </p:nvSpPr>
        <p:spPr>
          <a:xfrm>
            <a:off x="504000" y="1656000"/>
            <a:ext cx="9069120" cy="3525480"/>
          </a:xfrm>
          <a:prstGeom prst="rect">
            <a:avLst/>
          </a:prstGeom>
          <a:noFill/>
          <a:ln>
            <a:noFill/>
          </a:ln>
        </p:spPr>
        <p:style>
          <a:lnRef idx="0"/>
          <a:fillRef idx="0"/>
          <a:effectRef idx="0"/>
          <a:fontRef idx="minor"/>
        </p:style>
      </p:sp>
      <p:sp>
        <p:nvSpPr>
          <p:cNvPr id="219" name="CustomShape 3"/>
          <p:cNvSpPr/>
          <p:nvPr/>
        </p:nvSpPr>
        <p:spPr>
          <a:xfrm>
            <a:off x="365760" y="1737360"/>
            <a:ext cx="9325800" cy="13690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GR-Dect2 is a GNU Radio flowgraph we can use with a Software Defined Radio to easily decode DECT signals.</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Signals Everywhere AKA Corrosive, has a fork of GR-DECT2 that supports American channels, as well as European channels.</a:t>
            </a:r>
            <a:endParaRPr b="0" lang="en-US" sz="1800" spc="-1" strike="noStrike">
              <a:latin typeface="Arial"/>
            </a:endParaRPr>
          </a:p>
        </p:txBody>
      </p:sp>
    </p:spTree>
  </p:cSld>
  <p:timing>
    <p:tnLst>
      <p:par>
        <p:cTn id="77" dur="indefinite" restart="never" nodeType="tmRoot">
          <p:childTnLst>
            <p:seq>
              <p:cTn id="78"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 name="CustomShape 1"/>
          <p:cNvSpPr/>
          <p:nvPr/>
        </p:nvSpPr>
        <p:spPr>
          <a:xfrm>
            <a:off x="504000" y="413640"/>
            <a:ext cx="9069120" cy="124776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c7243a"/>
                </a:solidFill>
                <a:latin typeface="Arial"/>
                <a:ea typeface="DejaVu Sans"/>
              </a:rPr>
              <a:t>Ethics and Legality</a:t>
            </a:r>
            <a:endParaRPr b="0" lang="en-US" sz="4400" spc="-1" strike="noStrike">
              <a:latin typeface="Arial"/>
            </a:endParaRPr>
          </a:p>
        </p:txBody>
      </p:sp>
      <p:sp>
        <p:nvSpPr>
          <p:cNvPr id="93" name="CustomShape 2"/>
          <p:cNvSpPr/>
          <p:nvPr/>
        </p:nvSpPr>
        <p:spPr>
          <a:xfrm>
            <a:off x="504000" y="1656000"/>
            <a:ext cx="9069120" cy="3525480"/>
          </a:xfrm>
          <a:prstGeom prst="rect">
            <a:avLst/>
          </a:prstGeom>
          <a:noFill/>
          <a:ln>
            <a:noFill/>
          </a:ln>
        </p:spPr>
        <p:style>
          <a:lnRef idx="0"/>
          <a:fillRef idx="0"/>
          <a:effectRef idx="0"/>
          <a:fontRef idx="minor"/>
        </p:style>
      </p:sp>
      <p:sp>
        <p:nvSpPr>
          <p:cNvPr id="94" name="CustomShape 3"/>
          <p:cNvSpPr/>
          <p:nvPr/>
        </p:nvSpPr>
        <p:spPr>
          <a:xfrm>
            <a:off x="504000" y="1554480"/>
            <a:ext cx="9069120" cy="2903760"/>
          </a:xfrm>
          <a:prstGeom prst="rect">
            <a:avLst/>
          </a:prstGeom>
          <a:noFill/>
          <a:ln>
            <a:noFill/>
          </a:ln>
        </p:spPr>
        <p:style>
          <a:lnRef idx="0"/>
          <a:fillRef idx="0"/>
          <a:effectRef idx="0"/>
          <a:fontRef idx="minor"/>
        </p:style>
        <p:txBody>
          <a:bodyPr lIns="90000" rIns="90000" tIns="45000" bIns="45000"/>
          <a:p>
            <a:pPr>
              <a:lnSpc>
                <a:spcPct val="100000"/>
              </a:lnSpc>
            </a:pPr>
            <a:r>
              <a:rPr b="0" lang="en-US" sz="1400" spc="-1" strike="noStrike">
                <a:solidFill>
                  <a:srgbClr val="000000"/>
                </a:solidFill>
                <a:latin typeface="Arial"/>
                <a:ea typeface="DejaVu Sans"/>
              </a:rPr>
              <a:t>Ethics – As always, don’t perform attacks of eavesdrop on technology and communications you do not own. Receive permission before performing these attacks on willing parties. I am not a lawyer and this not is not legal advice.</a:t>
            </a:r>
            <a:endParaRPr b="0" lang="en-US" sz="1400" spc="-1" strike="noStrike">
              <a:latin typeface="Arial"/>
            </a:endParaRPr>
          </a:p>
          <a:p>
            <a:pPr>
              <a:lnSpc>
                <a:spcPct val="100000"/>
              </a:lnSpc>
            </a:pPr>
            <a:endParaRPr b="0" lang="en-US" sz="1400" spc="-1" strike="noStrike">
              <a:latin typeface="Arial"/>
            </a:endParaRPr>
          </a:p>
          <a:p>
            <a:pPr>
              <a:lnSpc>
                <a:spcPct val="100000"/>
              </a:lnSpc>
            </a:pPr>
            <a:r>
              <a:rPr b="1" lang="en-US" sz="1400" spc="-1" strike="noStrike" u="sng">
                <a:solidFill>
                  <a:srgbClr val="000000"/>
                </a:solidFill>
                <a:uFillTx/>
                <a:latin typeface="Arial"/>
                <a:ea typeface="DejaVu Sans"/>
              </a:rPr>
              <a:t>Wire-Tapping (California):</a:t>
            </a:r>
            <a:r>
              <a:rPr b="0" lang="en-US" sz="1400" spc="-1" strike="noStrike">
                <a:solidFill>
                  <a:srgbClr val="000000"/>
                </a:solidFill>
                <a:latin typeface="Arial"/>
                <a:ea typeface="DejaVu Sans"/>
              </a:rPr>
              <a:t> It is a crime in California to intercept or eavesdrop upon any confidential communication, including a telephone call or wire communication, without the consent of all parties.</a:t>
            </a:r>
            <a:endParaRPr b="0" lang="en-US" sz="1400" spc="-1" strike="noStrike">
              <a:latin typeface="Arial"/>
            </a:endParaRPr>
          </a:p>
          <a:p>
            <a:pPr>
              <a:lnSpc>
                <a:spcPct val="100000"/>
              </a:lnSpc>
            </a:pPr>
            <a:endParaRPr b="0" lang="en-US" sz="1400" spc="-1" strike="noStrike">
              <a:latin typeface="Arial"/>
            </a:endParaRPr>
          </a:p>
          <a:p>
            <a:pPr>
              <a:lnSpc>
                <a:spcPct val="100000"/>
              </a:lnSpc>
            </a:pPr>
            <a:r>
              <a:rPr b="1" lang="en-US" sz="1400" spc="-1" strike="noStrike" u="sng">
                <a:solidFill>
                  <a:srgbClr val="000000"/>
                </a:solidFill>
                <a:uFillTx/>
                <a:latin typeface="Arial"/>
                <a:ea typeface="DejaVu Sans"/>
              </a:rPr>
              <a:t>FCC Jamming Prohibition</a:t>
            </a:r>
            <a:r>
              <a:rPr b="0" lang="en-US" sz="1400" spc="-1" strike="noStrike" u="sng">
                <a:solidFill>
                  <a:srgbClr val="000000"/>
                </a:solidFill>
                <a:uFillTx/>
                <a:latin typeface="Arial"/>
                <a:ea typeface="DejaVu Sans"/>
              </a:rPr>
              <a:t>: </a:t>
            </a:r>
            <a:r>
              <a:rPr b="0" lang="en-US" sz="1400" spc="-1" strike="noStrike">
                <a:solidFill>
                  <a:srgbClr val="000000"/>
                </a:solidFill>
                <a:latin typeface="Arial"/>
                <a:ea typeface="DejaVu Sans"/>
              </a:rPr>
              <a:t>The use of "cell jammers" or similar devices designed to intentionally block, jam, or interfere with authorized radio communications (signal blockers, GPS jammers, or text stoppers, etc.) is a violation of federal law. Also, it is unlawful to advertise, sell, distribute, or otherwise market these devices to consumers in the United States. These devices pose serious risks to critical public safety communications, and can prevent you and others from making 9-1-1 and other emergency calls. Jammers can also interfere with law enforcement communications. </a:t>
            </a:r>
            <a:r>
              <a:rPr b="1" i="1" lang="en-US" sz="1400" spc="-1" strike="noStrike">
                <a:solidFill>
                  <a:srgbClr val="000000"/>
                </a:solidFill>
                <a:latin typeface="Arial"/>
                <a:ea typeface="DejaVu Sans"/>
              </a:rPr>
              <a:t>Operation of a jammer in the United States may subject you to substantial monetary penalties, seizure of the unlawful equipment, and criminal sanctions including imprisonment.</a:t>
            </a:r>
            <a:endParaRPr b="0" lang="en-US" sz="1400" spc="-1" strike="noStrike">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CustomShape 1"/>
          <p:cNvSpPr/>
          <p:nvPr/>
        </p:nvSpPr>
        <p:spPr>
          <a:xfrm>
            <a:off x="504000" y="565560"/>
            <a:ext cx="9069120" cy="94392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c7243a"/>
                </a:solidFill>
                <a:latin typeface="Arial"/>
                <a:ea typeface="DejaVu Sans"/>
              </a:rPr>
              <a:t>GR-DECT2 install commands:</a:t>
            </a:r>
            <a:endParaRPr b="0" lang="en-US" sz="4400" spc="-1" strike="noStrike">
              <a:latin typeface="Arial"/>
            </a:endParaRPr>
          </a:p>
        </p:txBody>
      </p:sp>
      <p:sp>
        <p:nvSpPr>
          <p:cNvPr id="221" name="CustomShape 2"/>
          <p:cNvSpPr/>
          <p:nvPr/>
        </p:nvSpPr>
        <p:spPr>
          <a:xfrm>
            <a:off x="504000" y="1656000"/>
            <a:ext cx="9069120" cy="3525480"/>
          </a:xfrm>
          <a:prstGeom prst="rect">
            <a:avLst/>
          </a:prstGeom>
          <a:noFill/>
          <a:ln>
            <a:noFill/>
          </a:ln>
        </p:spPr>
        <p:style>
          <a:lnRef idx="0"/>
          <a:fillRef idx="0"/>
          <a:effectRef idx="0"/>
          <a:fontRef idx="minor"/>
        </p:style>
      </p:sp>
      <p:sp>
        <p:nvSpPr>
          <p:cNvPr id="222" name="CustomShape 3"/>
          <p:cNvSpPr/>
          <p:nvPr/>
        </p:nvSpPr>
        <p:spPr>
          <a:xfrm>
            <a:off x="640080" y="1737360"/>
            <a:ext cx="8137080" cy="239292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21409a"/>
                </a:solidFill>
                <a:latin typeface="Consolas"/>
                <a:ea typeface="DejaVu Sans"/>
              </a:rPr>
              <a:t>sudo apt-get install git cmake gnuradio gr-osmosdr doxygen swig -y</a:t>
            </a:r>
            <a:endParaRPr b="0" lang="en-US" sz="1600" spc="-1" strike="noStrike">
              <a:latin typeface="Arial"/>
            </a:endParaRPr>
          </a:p>
          <a:p>
            <a:pPr>
              <a:lnSpc>
                <a:spcPct val="100000"/>
              </a:lnSpc>
            </a:pPr>
            <a:r>
              <a:rPr b="0" lang="en-US" sz="1600" spc="-1" strike="noStrike">
                <a:solidFill>
                  <a:srgbClr val="21409a"/>
                </a:solidFill>
                <a:latin typeface="Consolas"/>
                <a:ea typeface="Microsoft YaHei"/>
              </a:rPr>
              <a:t>git clone https://github.com/signalseverywhere/gr-dect2.git</a:t>
            </a:r>
            <a:endParaRPr b="0" lang="en-US" sz="1600" spc="-1" strike="noStrike">
              <a:latin typeface="Arial"/>
            </a:endParaRPr>
          </a:p>
          <a:p>
            <a:pPr>
              <a:lnSpc>
                <a:spcPct val="100000"/>
              </a:lnSpc>
            </a:pPr>
            <a:r>
              <a:rPr b="0" lang="en-US" sz="1600" spc="-1" strike="noStrike">
                <a:solidFill>
                  <a:srgbClr val="21409a"/>
                </a:solidFill>
                <a:latin typeface="Consolas"/>
                <a:ea typeface="Microsoft YaHei"/>
              </a:rPr>
              <a:t>cd gr-dect2</a:t>
            </a:r>
            <a:endParaRPr b="0" lang="en-US" sz="1600" spc="-1" strike="noStrike">
              <a:latin typeface="Arial"/>
            </a:endParaRPr>
          </a:p>
          <a:p>
            <a:pPr>
              <a:lnSpc>
                <a:spcPct val="100000"/>
              </a:lnSpc>
            </a:pPr>
            <a:r>
              <a:rPr b="0" lang="en-US" sz="1600" spc="-1" strike="noStrike">
                <a:solidFill>
                  <a:srgbClr val="21409a"/>
                </a:solidFill>
                <a:latin typeface="Consolas"/>
                <a:ea typeface="Microsoft YaHei"/>
              </a:rPr>
              <a:t>mkdir build</a:t>
            </a:r>
            <a:endParaRPr b="0" lang="en-US" sz="1600" spc="-1" strike="noStrike">
              <a:latin typeface="Arial"/>
            </a:endParaRPr>
          </a:p>
          <a:p>
            <a:pPr>
              <a:lnSpc>
                <a:spcPct val="100000"/>
              </a:lnSpc>
            </a:pPr>
            <a:r>
              <a:rPr b="0" lang="en-US" sz="1600" spc="-1" strike="noStrike">
                <a:solidFill>
                  <a:srgbClr val="21409a"/>
                </a:solidFill>
                <a:latin typeface="Consolas"/>
                <a:ea typeface="Microsoft YaHei"/>
              </a:rPr>
              <a:t>cd build</a:t>
            </a:r>
            <a:endParaRPr b="0" lang="en-US" sz="1600" spc="-1" strike="noStrike">
              <a:latin typeface="Arial"/>
            </a:endParaRPr>
          </a:p>
          <a:p>
            <a:pPr>
              <a:lnSpc>
                <a:spcPct val="100000"/>
              </a:lnSpc>
            </a:pPr>
            <a:r>
              <a:rPr b="0" lang="en-US" sz="1600" spc="-1" strike="noStrike">
                <a:solidFill>
                  <a:srgbClr val="21409a"/>
                </a:solidFill>
                <a:latin typeface="Consolas"/>
                <a:ea typeface="Microsoft YaHei"/>
              </a:rPr>
              <a:t>cmake ../</a:t>
            </a:r>
            <a:endParaRPr b="0" lang="en-US" sz="1600" spc="-1" strike="noStrike">
              <a:latin typeface="Arial"/>
            </a:endParaRPr>
          </a:p>
          <a:p>
            <a:pPr>
              <a:lnSpc>
                <a:spcPct val="100000"/>
              </a:lnSpc>
            </a:pPr>
            <a:r>
              <a:rPr b="0" lang="en-US" sz="1600" spc="-1" strike="noStrike">
                <a:solidFill>
                  <a:srgbClr val="21409a"/>
                </a:solidFill>
                <a:latin typeface="Consolas"/>
                <a:ea typeface="Microsoft YaHei"/>
              </a:rPr>
              <a:t>make install</a:t>
            </a:r>
            <a:endParaRPr b="0" lang="en-US" sz="1600" spc="-1" strike="noStrike">
              <a:latin typeface="Arial"/>
            </a:endParaRPr>
          </a:p>
          <a:p>
            <a:pPr>
              <a:lnSpc>
                <a:spcPct val="100000"/>
              </a:lnSpc>
            </a:pPr>
            <a:r>
              <a:rPr b="0" lang="en-US" sz="1600" spc="-1" strike="noStrike">
                <a:solidFill>
                  <a:srgbClr val="21409a"/>
                </a:solidFill>
                <a:latin typeface="Consolas"/>
                <a:ea typeface="Microsoft YaHei"/>
              </a:rPr>
              <a:t>ldconfig</a:t>
            </a:r>
            <a:endParaRPr b="0" lang="en-US" sz="1600" spc="-1" strike="noStrike">
              <a:latin typeface="Arial"/>
            </a:endParaRPr>
          </a:p>
          <a:p>
            <a:pPr>
              <a:lnSpc>
                <a:spcPct val="100000"/>
              </a:lnSpc>
            </a:pPr>
            <a:endParaRPr b="0" lang="en-US" sz="1600" spc="-1" strike="noStrike">
              <a:latin typeface="Arial"/>
            </a:endParaRPr>
          </a:p>
        </p:txBody>
      </p:sp>
    </p:spTree>
  </p:cSld>
  <p:timing>
    <p:tnLst>
      <p:par>
        <p:cTn id="79" dur="indefinite" restart="never" nodeType="tmRoot">
          <p:childTnLst>
            <p:seq>
              <p:cTn id="80" dur="indefinite" nodeType="mainSeq"/>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CustomShape 1"/>
          <p:cNvSpPr/>
          <p:nvPr/>
        </p:nvSpPr>
        <p:spPr>
          <a:xfrm>
            <a:off x="504000" y="565560"/>
            <a:ext cx="9069120" cy="94392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c7243a"/>
                </a:solidFill>
                <a:latin typeface="Arial"/>
                <a:ea typeface="DejaVu Sans"/>
              </a:rPr>
              <a:t>GR-DECT2 install commands:</a:t>
            </a:r>
            <a:endParaRPr b="0" lang="en-US" sz="4400" spc="-1" strike="noStrike">
              <a:latin typeface="Arial"/>
            </a:endParaRPr>
          </a:p>
        </p:txBody>
      </p:sp>
      <p:sp>
        <p:nvSpPr>
          <p:cNvPr id="224" name="CustomShape 2"/>
          <p:cNvSpPr/>
          <p:nvPr/>
        </p:nvSpPr>
        <p:spPr>
          <a:xfrm>
            <a:off x="504000" y="1656000"/>
            <a:ext cx="9069120" cy="3525480"/>
          </a:xfrm>
          <a:prstGeom prst="rect">
            <a:avLst/>
          </a:prstGeom>
          <a:noFill/>
          <a:ln>
            <a:noFill/>
          </a:ln>
        </p:spPr>
        <p:style>
          <a:lnRef idx="0"/>
          <a:fillRef idx="0"/>
          <a:effectRef idx="0"/>
          <a:fontRef idx="minor"/>
        </p:style>
      </p:sp>
      <p:sp>
        <p:nvSpPr>
          <p:cNvPr id="225" name="CustomShape 3"/>
          <p:cNvSpPr/>
          <p:nvPr/>
        </p:nvSpPr>
        <p:spPr>
          <a:xfrm>
            <a:off x="640080" y="3291840"/>
            <a:ext cx="8137080" cy="83844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21409a"/>
                </a:solidFill>
                <a:latin typeface="Consolas"/>
                <a:ea typeface="DejaVu Sans"/>
              </a:rPr>
              <a:t>sudo apt-get install libvolk1-bin</a:t>
            </a:r>
            <a:endParaRPr b="0" lang="en-US" sz="1600" spc="-1" strike="noStrike">
              <a:latin typeface="Arial"/>
            </a:endParaRPr>
          </a:p>
          <a:p>
            <a:pPr>
              <a:lnSpc>
                <a:spcPct val="100000"/>
              </a:lnSpc>
            </a:pPr>
            <a:r>
              <a:rPr b="0" lang="en-US" sz="1600" spc="-1" strike="noStrike">
                <a:solidFill>
                  <a:srgbClr val="21409a"/>
                </a:solidFill>
                <a:latin typeface="Consolas"/>
                <a:ea typeface="Microsoft YaHei"/>
              </a:rPr>
              <a:t>volk_profile</a:t>
            </a:r>
            <a:endParaRPr b="0" lang="en-US" sz="1600" spc="-1" strike="noStrike">
              <a:latin typeface="Arial"/>
            </a:endParaRPr>
          </a:p>
          <a:p>
            <a:pPr>
              <a:lnSpc>
                <a:spcPct val="100000"/>
              </a:lnSpc>
            </a:pPr>
            <a:endParaRPr b="0" lang="en-US" sz="1600" spc="-1" strike="noStrike">
              <a:latin typeface="Arial"/>
            </a:endParaRPr>
          </a:p>
        </p:txBody>
      </p:sp>
      <p:sp>
        <p:nvSpPr>
          <p:cNvPr id="226" name="TextShape 4"/>
          <p:cNvSpPr txBox="1"/>
          <p:nvPr/>
        </p:nvSpPr>
        <p:spPr>
          <a:xfrm>
            <a:off x="640080" y="1645920"/>
            <a:ext cx="9052560" cy="1626120"/>
          </a:xfrm>
          <a:prstGeom prst="rect">
            <a:avLst/>
          </a:prstGeom>
          <a:noFill/>
          <a:ln>
            <a:noFill/>
          </a:ln>
        </p:spPr>
        <p:txBody>
          <a:bodyPr lIns="90000" rIns="90000" tIns="45000" bIns="45000"/>
          <a:p>
            <a:r>
              <a:rPr b="0" lang="en-US" sz="1800" spc="-1" strike="noStrike">
                <a:latin typeface="Arial"/>
              </a:rPr>
              <a:t>A lot of people (including myself) have had issues with getting the flowgraph working. I recommend a fresh ISO of Xubuntu 16.04 LTS, as it worked with no issue.</a:t>
            </a:r>
            <a:endParaRPr b="0" lang="en-US" sz="1800" spc="-1" strike="noStrike">
              <a:latin typeface="Arial"/>
            </a:endParaRPr>
          </a:p>
          <a:p>
            <a:endParaRPr b="0" lang="en-US" sz="1800" spc="-1" strike="noStrike">
              <a:latin typeface="Arial"/>
            </a:endParaRPr>
          </a:p>
          <a:p>
            <a:r>
              <a:rPr b="0" lang="en-US" sz="1800" spc="-1" strike="noStrike">
                <a:latin typeface="Arial"/>
              </a:rPr>
              <a:t>If you are running in a VM (not recommended), you should use the two following commands, as the volk profile will better optimize your VM. It is also recommended to have as much CPU power as possible.</a:t>
            </a:r>
            <a:endParaRPr b="0" lang="en-US" sz="1800" spc="-1" strike="noStrike">
              <a:latin typeface="Arial"/>
            </a:endParaRPr>
          </a:p>
        </p:txBody>
      </p:sp>
    </p:spTree>
  </p:cSld>
  <p:timing>
    <p:tnLst>
      <p:par>
        <p:cTn id="81" dur="indefinite" restart="never" nodeType="tmRoot">
          <p:childTnLst>
            <p:seq>
              <p:cTn id="82" dur="indefinite" nodeType="mainSeq"/>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CustomShape 1"/>
          <p:cNvSpPr/>
          <p:nvPr/>
        </p:nvSpPr>
        <p:spPr>
          <a:xfrm>
            <a:off x="504000" y="565560"/>
            <a:ext cx="9069120" cy="94392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c7243a"/>
                </a:solidFill>
                <a:latin typeface="Arial"/>
                <a:ea typeface="DejaVu Sans"/>
              </a:rPr>
              <a:t>GR-DECT2</a:t>
            </a:r>
            <a:endParaRPr b="0" lang="en-US" sz="4400" spc="-1" strike="noStrike">
              <a:latin typeface="Arial"/>
            </a:endParaRPr>
          </a:p>
        </p:txBody>
      </p:sp>
      <p:sp>
        <p:nvSpPr>
          <p:cNvPr id="228" name="CustomShape 2"/>
          <p:cNvSpPr/>
          <p:nvPr/>
        </p:nvSpPr>
        <p:spPr>
          <a:xfrm>
            <a:off x="504000" y="1656000"/>
            <a:ext cx="9069120" cy="3525480"/>
          </a:xfrm>
          <a:prstGeom prst="rect">
            <a:avLst/>
          </a:prstGeom>
          <a:noFill/>
          <a:ln>
            <a:noFill/>
          </a:ln>
        </p:spPr>
        <p:style>
          <a:lnRef idx="0"/>
          <a:fillRef idx="0"/>
          <a:effectRef idx="0"/>
          <a:fontRef idx="minor"/>
        </p:style>
      </p:sp>
      <p:sp>
        <p:nvSpPr>
          <p:cNvPr id="229" name="TextShape 3"/>
          <p:cNvSpPr txBox="1"/>
          <p:nvPr/>
        </p:nvSpPr>
        <p:spPr>
          <a:xfrm>
            <a:off x="640080" y="1645920"/>
            <a:ext cx="9052560" cy="1626120"/>
          </a:xfrm>
          <a:prstGeom prst="rect">
            <a:avLst/>
          </a:prstGeom>
          <a:noFill/>
          <a:ln>
            <a:noFill/>
          </a:ln>
        </p:spPr>
        <p:txBody>
          <a:bodyPr lIns="90000" rIns="90000" tIns="45000" bIns="45000"/>
          <a:p>
            <a:r>
              <a:rPr b="0" lang="en-US" sz="1800" spc="-1" strike="noStrike">
                <a:latin typeface="Arial"/>
              </a:rPr>
              <a:t>We will have to first identify our channel, then choose the appropriate slot for either the FP or PP. Unfortunately they move around a lot so we must manually pick each slot.</a:t>
            </a:r>
            <a:endParaRPr b="0" lang="en-US" sz="1800" spc="-1" strike="noStrike">
              <a:latin typeface="Arial"/>
            </a:endParaRPr>
          </a:p>
          <a:p>
            <a:endParaRPr b="0" lang="en-US" sz="1800" spc="-1" strike="noStrike">
              <a:latin typeface="Arial"/>
            </a:endParaRPr>
          </a:p>
          <a:p>
            <a:r>
              <a:rPr b="0" lang="en-US" sz="1800" spc="-1" strike="noStrike">
                <a:latin typeface="Arial"/>
              </a:rPr>
              <a:t>It’s not much but is a start in the right direction. </a:t>
            </a:r>
            <a:endParaRPr b="0" lang="en-US" sz="1800" spc="-1" strike="noStrike">
              <a:latin typeface="Arial"/>
            </a:endParaRPr>
          </a:p>
          <a:p>
            <a:endParaRPr b="0" lang="en-US" sz="1800" spc="-1" strike="noStrike">
              <a:latin typeface="Arial"/>
            </a:endParaRPr>
          </a:p>
          <a:p>
            <a:r>
              <a:rPr b="0" lang="en-US" sz="1800" spc="-1" strike="noStrike">
                <a:latin typeface="Arial"/>
              </a:rPr>
              <a:t>My sound quality is awful because VM + Low CPU + recording with OBS</a:t>
            </a:r>
            <a:endParaRPr b="0" lang="en-US" sz="1800" spc="-1" strike="noStrike">
              <a:latin typeface="Arial"/>
            </a:endParaRPr>
          </a:p>
        </p:txBody>
      </p:sp>
    </p:spTree>
  </p:cSld>
  <p:timing>
    <p:tnLst>
      <p:par>
        <p:cTn id="83" dur="indefinite" restart="never" nodeType="tmRoot">
          <p:childTnLst>
            <p:seq>
              <p:cTn id="84" dur="indefinite" nodeType="mainSeq"/>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CustomShape 1"/>
          <p:cNvSpPr/>
          <p:nvPr/>
        </p:nvSpPr>
        <p:spPr>
          <a:xfrm>
            <a:off x="504000" y="565560"/>
            <a:ext cx="9069120" cy="94392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c7243a"/>
                </a:solidFill>
                <a:latin typeface="Arial"/>
                <a:ea typeface="DejaVu Sans"/>
              </a:rPr>
              <a:t>GR-DECT2</a:t>
            </a:r>
            <a:endParaRPr b="0" lang="en-US" sz="4400" spc="-1" strike="noStrike">
              <a:latin typeface="Arial"/>
            </a:endParaRPr>
          </a:p>
        </p:txBody>
      </p:sp>
      <p:sp>
        <p:nvSpPr>
          <p:cNvPr id="231" name="CustomShape 2"/>
          <p:cNvSpPr/>
          <p:nvPr/>
        </p:nvSpPr>
        <p:spPr>
          <a:xfrm>
            <a:off x="504000" y="1656000"/>
            <a:ext cx="9069120" cy="3525480"/>
          </a:xfrm>
          <a:prstGeom prst="rect">
            <a:avLst/>
          </a:prstGeom>
          <a:noFill/>
          <a:ln>
            <a:noFill/>
          </a:ln>
        </p:spPr>
        <p:style>
          <a:lnRef idx="0"/>
          <a:fillRef idx="0"/>
          <a:effectRef idx="0"/>
          <a:fontRef idx="minor"/>
        </p:style>
      </p:sp>
      <p:pic>
        <p:nvPicPr>
          <p:cNvPr id="232" name="" descr=""/>
          <p:cNvPicPr/>
          <p:nvPr/>
        </p:nvPicPr>
        <p:blipFill>
          <a:blip r:embed="rId1"/>
          <a:stretch/>
        </p:blipFill>
        <p:spPr>
          <a:xfrm>
            <a:off x="1188720" y="1371600"/>
            <a:ext cx="7040880" cy="3872160"/>
          </a:xfrm>
          <a:prstGeom prst="rect">
            <a:avLst/>
          </a:prstGeom>
          <a:ln>
            <a:noFill/>
          </a:ln>
        </p:spPr>
      </p:pic>
    </p:spTree>
  </p:cSld>
  <p:timing>
    <p:tnLst>
      <p:par>
        <p:cTn id="85" dur="indefinite" restart="never" nodeType="tmRoot">
          <p:childTnLst>
            <p:seq>
              <p:cTn id="86" dur="indefinite"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CustomShape 1"/>
          <p:cNvSpPr/>
          <p:nvPr/>
        </p:nvSpPr>
        <p:spPr>
          <a:xfrm>
            <a:off x="504000" y="565560"/>
            <a:ext cx="9069120" cy="94392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c7243a"/>
                </a:solidFill>
                <a:latin typeface="Arial"/>
                <a:ea typeface="DejaVu Sans"/>
              </a:rPr>
              <a:t>GR-DECT2</a:t>
            </a:r>
            <a:endParaRPr b="0" lang="en-US" sz="4400" spc="-1" strike="noStrike">
              <a:latin typeface="Arial"/>
            </a:endParaRPr>
          </a:p>
        </p:txBody>
      </p:sp>
      <p:sp>
        <p:nvSpPr>
          <p:cNvPr id="234" name="CustomShape 2"/>
          <p:cNvSpPr/>
          <p:nvPr/>
        </p:nvSpPr>
        <p:spPr>
          <a:xfrm>
            <a:off x="504000" y="1656000"/>
            <a:ext cx="9069120" cy="3525480"/>
          </a:xfrm>
          <a:prstGeom prst="rect">
            <a:avLst/>
          </a:prstGeom>
          <a:noFill/>
          <a:ln>
            <a:noFill/>
          </a:ln>
        </p:spPr>
        <p:style>
          <a:lnRef idx="0"/>
          <a:fillRef idx="0"/>
          <a:effectRef idx="0"/>
          <a:fontRef idx="minor"/>
        </p:style>
      </p:sp>
      <p:pic>
        <p:nvPicPr>
          <p:cNvPr id="235" name="" descr=""/>
          <p:cNvPicPr/>
          <p:nvPr/>
        </p:nvPicPr>
        <p:blipFill>
          <a:blip r:embed="rId1"/>
          <a:stretch/>
        </p:blipFill>
        <p:spPr>
          <a:xfrm>
            <a:off x="1828800" y="1371600"/>
            <a:ext cx="5577840" cy="3945240"/>
          </a:xfrm>
          <a:prstGeom prst="rect">
            <a:avLst/>
          </a:prstGeom>
          <a:ln>
            <a:noFill/>
          </a:ln>
        </p:spPr>
      </p:pic>
    </p:spTree>
  </p:cSld>
  <p:timing>
    <p:tnLst>
      <p:par>
        <p:cTn id="87" dur="indefinite" restart="never" nodeType="tmRoot">
          <p:childTnLst>
            <p:seq>
              <p:cTn id="88" dur="indefinite" nodeType="mainSeq"/>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CustomShape 1"/>
          <p:cNvSpPr/>
          <p:nvPr/>
        </p:nvSpPr>
        <p:spPr>
          <a:xfrm>
            <a:off x="548640" y="614880"/>
            <a:ext cx="9069120" cy="943920"/>
          </a:xfrm>
          <a:prstGeom prst="rect">
            <a:avLst/>
          </a:prstGeom>
          <a:noFill/>
          <a:ln>
            <a:noFill/>
          </a:ln>
        </p:spPr>
        <p:style>
          <a:lnRef idx="0"/>
          <a:fillRef idx="0"/>
          <a:effectRef idx="0"/>
          <a:fontRef idx="minor"/>
        </p:style>
        <p:txBody>
          <a:bodyPr lIns="0" rIns="0" tIns="0" bIns="0" anchor="ctr"/>
          <a:p>
            <a:pPr>
              <a:lnSpc>
                <a:spcPct val="100000"/>
              </a:lnSpc>
            </a:pPr>
            <a:r>
              <a:rPr b="0" lang="en-US" sz="3600" spc="-1" strike="noStrike">
                <a:solidFill>
                  <a:srgbClr val="c7243a"/>
                </a:solidFill>
                <a:latin typeface="Arial"/>
                <a:ea typeface="DejaVu Sans"/>
              </a:rPr>
              <a:t>Do you have cordless landlines in your Environment?</a:t>
            </a:r>
            <a:endParaRPr b="0" lang="en-US" sz="3600" spc="-1" strike="noStrike">
              <a:latin typeface="Arial"/>
            </a:endParaRPr>
          </a:p>
        </p:txBody>
      </p:sp>
      <p:sp>
        <p:nvSpPr>
          <p:cNvPr id="237" name="CustomShape 2"/>
          <p:cNvSpPr/>
          <p:nvPr/>
        </p:nvSpPr>
        <p:spPr>
          <a:xfrm>
            <a:off x="548640" y="1705320"/>
            <a:ext cx="9069120" cy="2956320"/>
          </a:xfrm>
          <a:prstGeom prst="rect">
            <a:avLst/>
          </a:prstGeom>
          <a:noFill/>
          <a:ln>
            <a:noFill/>
          </a:ln>
        </p:spPr>
        <p:style>
          <a:lnRef idx="0"/>
          <a:fillRef idx="0"/>
          <a:effectRef idx="0"/>
          <a:fontRef idx="minor"/>
        </p:style>
        <p:txBody>
          <a:bodyPr lIns="0" rIns="0" tIns="0" bIns="0">
            <a:normAutofit/>
          </a:bodyPr>
          <a:p>
            <a:pPr marL="432000" indent="-321480">
              <a:lnSpc>
                <a:spcPct val="100000"/>
              </a:lnSpc>
              <a:spcAft>
                <a:spcPts val="1414"/>
              </a:spcAft>
              <a:buClr>
                <a:srgbClr val="000000"/>
              </a:buClr>
              <a:buSzPct val="45000"/>
              <a:buFont typeface="Wingdings" charset="2"/>
              <a:buChar char=""/>
            </a:pPr>
            <a:r>
              <a:rPr b="0" lang="en-US" sz="2400" spc="-1" strike="noStrike">
                <a:solidFill>
                  <a:srgbClr val="0000ff"/>
                </a:solidFill>
                <a:latin typeface="Arial"/>
                <a:ea typeface="DejaVu Sans"/>
              </a:rPr>
              <a:t>Even large organizations may have standard landline phones for emergencies/backup if VoIP fails.</a:t>
            </a:r>
            <a:endParaRPr b="0" lang="en-US" sz="2400" spc="-1" strike="noStrike">
              <a:latin typeface="Arial"/>
            </a:endParaRPr>
          </a:p>
          <a:p>
            <a:pPr marL="432000" indent="-321480">
              <a:lnSpc>
                <a:spcPct val="100000"/>
              </a:lnSpc>
              <a:spcAft>
                <a:spcPts val="1414"/>
              </a:spcAft>
              <a:buClr>
                <a:srgbClr val="000000"/>
              </a:buClr>
              <a:buSzPct val="45000"/>
              <a:buFont typeface="Wingdings" charset="2"/>
              <a:buChar char=""/>
            </a:pPr>
            <a:r>
              <a:rPr b="0" lang="en-US" sz="2400" spc="-1" strike="noStrike">
                <a:solidFill>
                  <a:srgbClr val="0000ff"/>
                </a:solidFill>
                <a:latin typeface="Arial"/>
                <a:ea typeface="DejaVu Sans"/>
              </a:rPr>
              <a:t>Analog Voice Gateways and Analog Telephony Adapters (ATAs)  may be present in your environment, allowing RJ11 style phones to connect to your VoIP network.  </a:t>
            </a:r>
            <a:r>
              <a:rPr b="0" lang="en-US" sz="3200" spc="-1" strike="noStrike">
                <a:solidFill>
                  <a:srgbClr val="0000ff"/>
                </a:solidFill>
                <a:latin typeface="Arial"/>
                <a:ea typeface="DejaVu Sans"/>
              </a:rPr>
              <a:t> </a:t>
            </a:r>
            <a:endParaRPr b="0" lang="en-US" sz="3200" spc="-1" strike="noStrike">
              <a:latin typeface="Arial"/>
            </a:endParaRPr>
          </a:p>
          <a:p>
            <a:pPr>
              <a:lnSpc>
                <a:spcPct val="100000"/>
              </a:lnSpc>
              <a:spcAft>
                <a:spcPts val="1414"/>
              </a:spcAft>
            </a:pPr>
            <a:endParaRPr b="0" lang="en-US" sz="3200" spc="-1" strike="noStrike">
              <a:latin typeface="Arial"/>
            </a:endParaRPr>
          </a:p>
        </p:txBody>
      </p:sp>
      <p:pic>
        <p:nvPicPr>
          <p:cNvPr id="238" name="" descr=""/>
          <p:cNvPicPr/>
          <p:nvPr/>
        </p:nvPicPr>
        <p:blipFill>
          <a:blip r:embed="rId1"/>
          <a:stretch/>
        </p:blipFill>
        <p:spPr>
          <a:xfrm>
            <a:off x="6492240" y="3345480"/>
            <a:ext cx="3198600" cy="1773360"/>
          </a:xfrm>
          <a:prstGeom prst="rect">
            <a:avLst/>
          </a:prstGeom>
          <a:ln>
            <a:noFill/>
          </a:ln>
        </p:spPr>
      </p:pic>
    </p:spTree>
  </p:cSld>
  <p:timing>
    <p:tnLst>
      <p:par>
        <p:cTn id="89" dur="indefinite" restart="never" nodeType="tmRoot">
          <p:childTnLst>
            <p:seq>
              <p:cTn id="90" dur="indefinite" nodeType="mainSeq"/>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CustomShape 1"/>
          <p:cNvSpPr/>
          <p:nvPr/>
        </p:nvSpPr>
        <p:spPr>
          <a:xfrm>
            <a:off x="504000" y="565560"/>
            <a:ext cx="9069120" cy="94392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c7243a"/>
                </a:solidFill>
                <a:latin typeface="Arial"/>
                <a:ea typeface="DejaVu Sans"/>
              </a:rPr>
              <a:t>DECT Headsets</a:t>
            </a:r>
            <a:endParaRPr b="0" lang="en-US" sz="4400" spc="-1" strike="noStrike">
              <a:latin typeface="Arial"/>
            </a:endParaRPr>
          </a:p>
        </p:txBody>
      </p:sp>
      <p:sp>
        <p:nvSpPr>
          <p:cNvPr id="240" name="CustomShape 2"/>
          <p:cNvSpPr/>
          <p:nvPr/>
        </p:nvSpPr>
        <p:spPr>
          <a:xfrm>
            <a:off x="504000" y="1656000"/>
            <a:ext cx="9069120" cy="2956320"/>
          </a:xfrm>
          <a:prstGeom prst="rect">
            <a:avLst/>
          </a:prstGeom>
          <a:noFill/>
          <a:ln>
            <a:noFill/>
          </a:ln>
        </p:spPr>
        <p:style>
          <a:lnRef idx="0"/>
          <a:fillRef idx="0"/>
          <a:effectRef idx="0"/>
          <a:fontRef idx="minor"/>
        </p:style>
        <p:txBody>
          <a:bodyPr lIns="0" rIns="0" tIns="0" bIns="0">
            <a:normAutofit/>
          </a:bodyPr>
          <a:p>
            <a:pPr marL="432000" indent="-321480">
              <a:lnSpc>
                <a:spcPct val="100000"/>
              </a:lnSpc>
              <a:spcAft>
                <a:spcPts val="1414"/>
              </a:spcAft>
              <a:buClr>
                <a:srgbClr val="000000"/>
              </a:buClr>
              <a:buSzPct val="45000"/>
              <a:buFont typeface="Wingdings" charset="2"/>
              <a:buChar char=""/>
            </a:pPr>
            <a:r>
              <a:rPr b="0" lang="en-US" sz="2200" spc="-1" strike="noStrike">
                <a:solidFill>
                  <a:srgbClr val="0000ff"/>
                </a:solidFill>
                <a:latin typeface="Arial"/>
                <a:ea typeface="DejaVu Sans"/>
              </a:rPr>
              <a:t>As 2.4GHz is crowded, some technology opts to use DECT.</a:t>
            </a:r>
            <a:endParaRPr b="0" lang="en-US" sz="2200" spc="-1" strike="noStrike">
              <a:latin typeface="Arial"/>
            </a:endParaRPr>
          </a:p>
          <a:p>
            <a:pPr>
              <a:lnSpc>
                <a:spcPct val="100000"/>
              </a:lnSpc>
              <a:spcAft>
                <a:spcPts val="1414"/>
              </a:spcAft>
            </a:pPr>
            <a:endParaRPr b="0" lang="en-US" sz="2200" spc="-1" strike="noStrike">
              <a:latin typeface="Arial"/>
            </a:endParaRPr>
          </a:p>
        </p:txBody>
      </p:sp>
      <p:sp>
        <p:nvSpPr>
          <p:cNvPr id="241" name="CustomShape 3"/>
          <p:cNvSpPr/>
          <p:nvPr/>
        </p:nvSpPr>
        <p:spPr>
          <a:xfrm>
            <a:off x="182880" y="4754880"/>
            <a:ext cx="9691560" cy="6012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The DECT forum will certify DECT devices: https://www.dect.org/security-certification.aspx</a:t>
            </a:r>
            <a:endParaRPr b="0" lang="en-US" sz="1800" spc="-1" strike="noStrike">
              <a:latin typeface="Arial"/>
            </a:endParaRPr>
          </a:p>
        </p:txBody>
      </p:sp>
      <p:pic>
        <p:nvPicPr>
          <p:cNvPr id="242" name="" descr=""/>
          <p:cNvPicPr/>
          <p:nvPr/>
        </p:nvPicPr>
        <p:blipFill>
          <a:blip r:embed="rId1"/>
          <a:stretch/>
        </p:blipFill>
        <p:spPr>
          <a:xfrm>
            <a:off x="640080" y="2286000"/>
            <a:ext cx="1709280" cy="1960200"/>
          </a:xfrm>
          <a:prstGeom prst="rect">
            <a:avLst/>
          </a:prstGeom>
          <a:ln>
            <a:noFill/>
          </a:ln>
        </p:spPr>
      </p:pic>
      <p:pic>
        <p:nvPicPr>
          <p:cNvPr id="243" name="" descr=""/>
          <p:cNvPicPr/>
          <p:nvPr/>
        </p:nvPicPr>
        <p:blipFill>
          <a:blip r:embed="rId2"/>
          <a:stretch/>
        </p:blipFill>
        <p:spPr>
          <a:xfrm>
            <a:off x="2926080" y="2286000"/>
            <a:ext cx="1666800" cy="1938240"/>
          </a:xfrm>
          <a:prstGeom prst="rect">
            <a:avLst/>
          </a:prstGeom>
          <a:ln>
            <a:noFill/>
          </a:ln>
        </p:spPr>
      </p:pic>
      <p:pic>
        <p:nvPicPr>
          <p:cNvPr id="244" name="" descr=""/>
          <p:cNvPicPr/>
          <p:nvPr/>
        </p:nvPicPr>
        <p:blipFill>
          <a:blip r:embed="rId3"/>
          <a:stretch/>
        </p:blipFill>
        <p:spPr>
          <a:xfrm>
            <a:off x="5009760" y="2223360"/>
            <a:ext cx="1755720" cy="2073240"/>
          </a:xfrm>
          <a:prstGeom prst="rect">
            <a:avLst/>
          </a:prstGeom>
          <a:ln>
            <a:noFill/>
          </a:ln>
        </p:spPr>
      </p:pic>
      <p:pic>
        <p:nvPicPr>
          <p:cNvPr id="245" name="" descr=""/>
          <p:cNvPicPr/>
          <p:nvPr/>
        </p:nvPicPr>
        <p:blipFill>
          <a:blip r:embed="rId4"/>
          <a:stretch/>
        </p:blipFill>
        <p:spPr>
          <a:xfrm>
            <a:off x="7315200" y="2295360"/>
            <a:ext cx="1778040" cy="2058120"/>
          </a:xfrm>
          <a:prstGeom prst="rect">
            <a:avLst/>
          </a:prstGeom>
          <a:ln>
            <a:noFill/>
          </a:ln>
        </p:spPr>
      </p:pic>
    </p:spTree>
  </p:cSld>
  <p:timing>
    <p:tnLst>
      <p:par>
        <p:cTn id="91" dur="indefinite" restart="never" nodeType="tmRoot">
          <p:childTnLst>
            <p:seq>
              <p:cTn id="92" dur="indefinite" nodeType="mainSeq"/>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CustomShape 1"/>
          <p:cNvSpPr/>
          <p:nvPr/>
        </p:nvSpPr>
        <p:spPr>
          <a:xfrm>
            <a:off x="504000" y="565560"/>
            <a:ext cx="9069120" cy="94392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c7243a"/>
                </a:solidFill>
                <a:latin typeface="Arial"/>
                <a:ea typeface="DejaVu Sans"/>
              </a:rPr>
              <a:t>Future of DECT</a:t>
            </a:r>
            <a:endParaRPr b="0" lang="en-US" sz="4400" spc="-1" strike="noStrike">
              <a:latin typeface="Arial"/>
            </a:endParaRPr>
          </a:p>
        </p:txBody>
      </p:sp>
      <p:sp>
        <p:nvSpPr>
          <p:cNvPr id="247" name="CustomShape 2"/>
          <p:cNvSpPr/>
          <p:nvPr/>
        </p:nvSpPr>
        <p:spPr>
          <a:xfrm>
            <a:off x="504000" y="1656000"/>
            <a:ext cx="9069120" cy="2956320"/>
          </a:xfrm>
          <a:prstGeom prst="rect">
            <a:avLst/>
          </a:prstGeom>
          <a:noFill/>
          <a:ln>
            <a:noFill/>
          </a:ln>
        </p:spPr>
        <p:style>
          <a:lnRef idx="0"/>
          <a:fillRef idx="0"/>
          <a:effectRef idx="0"/>
          <a:fontRef idx="minor"/>
        </p:style>
        <p:txBody>
          <a:bodyPr lIns="0" rIns="0" tIns="0" bIns="0">
            <a:normAutofit/>
          </a:bodyPr>
          <a:p>
            <a:pPr marL="432000" indent="-321480">
              <a:lnSpc>
                <a:spcPct val="100000"/>
              </a:lnSpc>
              <a:spcAft>
                <a:spcPts val="1414"/>
              </a:spcAft>
              <a:buClr>
                <a:srgbClr val="000000"/>
              </a:buClr>
              <a:buSzPct val="45000"/>
              <a:buFont typeface="Wingdings" charset="2"/>
              <a:buChar char=""/>
            </a:pPr>
            <a:r>
              <a:rPr b="0" lang="en-US" sz="2200" spc="-1" strike="noStrike">
                <a:solidFill>
                  <a:srgbClr val="0000ff"/>
                </a:solidFill>
                <a:latin typeface="Arial"/>
                <a:ea typeface="DejaVu Sans"/>
              </a:rPr>
              <a:t>2009 estimate claimed their to be over 600 million DECT devices</a:t>
            </a:r>
            <a:endParaRPr b="0" lang="en-US" sz="2200" spc="-1" strike="noStrike">
              <a:latin typeface="Arial"/>
            </a:endParaRPr>
          </a:p>
          <a:p>
            <a:pPr marL="432000" indent="-321480">
              <a:lnSpc>
                <a:spcPct val="100000"/>
              </a:lnSpc>
              <a:spcAft>
                <a:spcPts val="1414"/>
              </a:spcAft>
              <a:buClr>
                <a:srgbClr val="000000"/>
              </a:buClr>
              <a:buSzPct val="45000"/>
              <a:buFont typeface="Wingdings" charset="2"/>
              <a:buChar char=""/>
            </a:pPr>
            <a:r>
              <a:rPr b="0" lang="en-US" sz="2200" spc="-1" strike="noStrike">
                <a:solidFill>
                  <a:srgbClr val="0000ff"/>
                </a:solidFill>
                <a:latin typeface="Arial"/>
                <a:ea typeface="DejaVu Sans"/>
              </a:rPr>
              <a:t>As IoT grows, some may turn to DECT to avoid crowded frequencies</a:t>
            </a:r>
            <a:endParaRPr b="0" lang="en-US" sz="2200" spc="-1" strike="noStrike">
              <a:latin typeface="Arial"/>
            </a:endParaRPr>
          </a:p>
          <a:p>
            <a:pPr marL="432000" indent="-321480">
              <a:lnSpc>
                <a:spcPct val="100000"/>
              </a:lnSpc>
              <a:spcAft>
                <a:spcPts val="1414"/>
              </a:spcAft>
              <a:buClr>
                <a:srgbClr val="000000"/>
              </a:buClr>
              <a:buSzPct val="45000"/>
              <a:buFont typeface="Wingdings" charset="2"/>
              <a:buChar char=""/>
            </a:pPr>
            <a:r>
              <a:rPr b="0" lang="en-US" sz="2200" spc="-1" strike="noStrike">
                <a:solidFill>
                  <a:srgbClr val="0000ff"/>
                </a:solidFill>
                <a:latin typeface="Arial"/>
                <a:ea typeface="DejaVu Sans"/>
              </a:rPr>
              <a:t>DECT 6.0 phones are still manufactured and sold. Some phones may be marketed as “DECT 6.0 Plus”</a:t>
            </a:r>
            <a:endParaRPr b="0" lang="en-US" sz="2200" spc="-1" strike="noStrike">
              <a:latin typeface="Arial"/>
            </a:endParaRPr>
          </a:p>
          <a:p>
            <a:pPr marL="432000" indent="-321480">
              <a:lnSpc>
                <a:spcPct val="100000"/>
              </a:lnSpc>
              <a:spcAft>
                <a:spcPts val="1414"/>
              </a:spcAft>
              <a:buClr>
                <a:srgbClr val="000000"/>
              </a:buClr>
              <a:buSzPct val="45000"/>
              <a:buFont typeface="Wingdings" charset="2"/>
              <a:buChar char=""/>
            </a:pPr>
            <a:r>
              <a:rPr b="0" lang="en-US" sz="2200" spc="-1" strike="noStrike">
                <a:solidFill>
                  <a:srgbClr val="0000ff"/>
                </a:solidFill>
                <a:latin typeface="Arial"/>
                <a:ea typeface="DejaVu Sans"/>
              </a:rPr>
              <a:t>NG-DECT/CAT-iq – mandatory support for enhanced security </a:t>
            </a:r>
            <a:endParaRPr b="0" lang="en-US" sz="2200" spc="-1" strike="noStrike">
              <a:latin typeface="Arial"/>
            </a:endParaRPr>
          </a:p>
          <a:p>
            <a:pPr>
              <a:lnSpc>
                <a:spcPct val="100000"/>
              </a:lnSpc>
              <a:spcAft>
                <a:spcPts val="1414"/>
              </a:spcAft>
            </a:pPr>
            <a:endParaRPr b="0" lang="en-US" sz="2200" spc="-1" strike="noStrike">
              <a:latin typeface="Arial"/>
            </a:endParaRPr>
          </a:p>
        </p:txBody>
      </p:sp>
    </p:spTree>
  </p:cSld>
  <p:timing>
    <p:tnLst>
      <p:par>
        <p:cTn id="93" dur="indefinite" restart="never" nodeType="tmRoot">
          <p:childTnLst>
            <p:seq>
              <p:cTn id="94" dur="indefinite" nodeType="mainSeq"/>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CustomShape 1"/>
          <p:cNvSpPr/>
          <p:nvPr/>
        </p:nvSpPr>
        <p:spPr>
          <a:xfrm>
            <a:off x="504000" y="565560"/>
            <a:ext cx="9069120" cy="94392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c7243a"/>
                </a:solidFill>
                <a:latin typeface="Arial"/>
                <a:ea typeface="DejaVu Sans"/>
              </a:rPr>
              <a:t>Conclusion</a:t>
            </a:r>
            <a:endParaRPr b="0" lang="en-US" sz="4400" spc="-1" strike="noStrike">
              <a:latin typeface="Arial"/>
            </a:endParaRPr>
          </a:p>
        </p:txBody>
      </p:sp>
      <p:sp>
        <p:nvSpPr>
          <p:cNvPr id="249" name="CustomShape 2"/>
          <p:cNvSpPr/>
          <p:nvPr/>
        </p:nvSpPr>
        <p:spPr>
          <a:xfrm>
            <a:off x="504000" y="1656000"/>
            <a:ext cx="9069120" cy="2956320"/>
          </a:xfrm>
          <a:prstGeom prst="rect">
            <a:avLst/>
          </a:prstGeom>
          <a:noFill/>
          <a:ln>
            <a:noFill/>
          </a:ln>
        </p:spPr>
        <p:style>
          <a:lnRef idx="0"/>
          <a:fillRef idx="0"/>
          <a:effectRef idx="0"/>
          <a:fontRef idx="minor"/>
        </p:style>
        <p:txBody>
          <a:bodyPr lIns="0" rIns="0" tIns="0" bIns="0">
            <a:normAutofit/>
          </a:bodyPr>
          <a:p>
            <a:pPr marL="432000" indent="-321480">
              <a:lnSpc>
                <a:spcPct val="100000"/>
              </a:lnSpc>
              <a:spcAft>
                <a:spcPts val="1414"/>
              </a:spcAft>
              <a:buClr>
                <a:srgbClr val="000000"/>
              </a:buClr>
              <a:buSzPct val="45000"/>
              <a:buFont typeface="Wingdings" charset="2"/>
              <a:buChar char=""/>
            </a:pPr>
            <a:r>
              <a:rPr b="0" lang="en-US" sz="2200" spc="-1" strike="noStrike">
                <a:solidFill>
                  <a:srgbClr val="0000ff"/>
                </a:solidFill>
                <a:latin typeface="Arial"/>
                <a:ea typeface="DejaVu Sans"/>
              </a:rPr>
              <a:t>Analog and non-encrypted digital phones are not secure and should not be used</a:t>
            </a:r>
            <a:endParaRPr b="0" lang="en-US" sz="2200" spc="-1" strike="noStrike">
              <a:latin typeface="Arial"/>
            </a:endParaRPr>
          </a:p>
          <a:p>
            <a:pPr marL="432000" indent="-321480">
              <a:lnSpc>
                <a:spcPct val="100000"/>
              </a:lnSpc>
              <a:spcAft>
                <a:spcPts val="1414"/>
              </a:spcAft>
              <a:buClr>
                <a:srgbClr val="000000"/>
              </a:buClr>
              <a:buSzPct val="45000"/>
              <a:buFont typeface="Wingdings" charset="2"/>
              <a:buChar char=""/>
            </a:pPr>
            <a:r>
              <a:rPr b="0" lang="en-US" sz="2200" spc="-1" strike="noStrike">
                <a:solidFill>
                  <a:srgbClr val="0000ff"/>
                </a:solidFill>
                <a:latin typeface="Arial"/>
                <a:ea typeface="DejaVu Sans"/>
              </a:rPr>
              <a:t>DECT 6.0 devices may not enforce encryption and may not be secure</a:t>
            </a:r>
            <a:endParaRPr b="0" lang="en-US" sz="2200" spc="-1" strike="noStrike">
              <a:latin typeface="Arial"/>
            </a:endParaRPr>
          </a:p>
          <a:p>
            <a:pPr marL="432000" indent="-321480">
              <a:lnSpc>
                <a:spcPct val="100000"/>
              </a:lnSpc>
              <a:spcAft>
                <a:spcPts val="1414"/>
              </a:spcAft>
              <a:buClr>
                <a:srgbClr val="000000"/>
              </a:buClr>
              <a:buSzPct val="45000"/>
              <a:buFont typeface="Wingdings" charset="2"/>
              <a:buChar char=""/>
            </a:pPr>
            <a:r>
              <a:rPr b="0" lang="en-US" sz="2200" spc="-1" strike="noStrike">
                <a:solidFill>
                  <a:srgbClr val="0000ff"/>
                </a:solidFill>
                <a:latin typeface="Arial"/>
                <a:ea typeface="DejaVu Sans"/>
              </a:rPr>
              <a:t>DECT 6.0 Plus is a better option</a:t>
            </a:r>
            <a:endParaRPr b="0" lang="en-US" sz="2200" spc="-1" strike="noStrike">
              <a:latin typeface="Arial"/>
            </a:endParaRPr>
          </a:p>
          <a:p>
            <a:pPr marL="432000" indent="-321480">
              <a:lnSpc>
                <a:spcPct val="100000"/>
              </a:lnSpc>
              <a:spcAft>
                <a:spcPts val="1414"/>
              </a:spcAft>
              <a:buClr>
                <a:srgbClr val="000000"/>
              </a:buClr>
              <a:buSzPct val="45000"/>
              <a:buFont typeface="Wingdings" charset="2"/>
              <a:buChar char=""/>
            </a:pPr>
            <a:r>
              <a:rPr b="0" lang="en-US" sz="2200" spc="-1" strike="noStrike">
                <a:solidFill>
                  <a:srgbClr val="0000ff"/>
                </a:solidFill>
                <a:latin typeface="Arial"/>
                <a:ea typeface="DejaVu Sans"/>
              </a:rPr>
              <a:t>Check to see if your devices are DECT Security Certified</a:t>
            </a:r>
            <a:endParaRPr b="0" lang="en-US" sz="2200" spc="-1" strike="noStrike">
              <a:latin typeface="Arial"/>
            </a:endParaRPr>
          </a:p>
          <a:p>
            <a:pPr marL="432000" indent="-321480">
              <a:lnSpc>
                <a:spcPct val="100000"/>
              </a:lnSpc>
              <a:spcAft>
                <a:spcPts val="1414"/>
              </a:spcAft>
              <a:buClr>
                <a:srgbClr val="000000"/>
              </a:buClr>
              <a:buSzPct val="45000"/>
              <a:buFont typeface="Wingdings" charset="2"/>
              <a:buChar char=""/>
            </a:pPr>
            <a:r>
              <a:rPr b="0" lang="en-US" sz="2200" spc="-1" strike="noStrike">
                <a:solidFill>
                  <a:srgbClr val="0000ff"/>
                </a:solidFill>
                <a:latin typeface="Arial"/>
                <a:ea typeface="DejaVu Sans"/>
              </a:rPr>
              <a:t>Corded-landlines are preferable is using landline</a:t>
            </a:r>
            <a:endParaRPr b="0" lang="en-US" sz="2200" spc="-1" strike="noStrike">
              <a:latin typeface="Arial"/>
            </a:endParaRPr>
          </a:p>
          <a:p>
            <a:pPr marL="432000" indent="-321480">
              <a:lnSpc>
                <a:spcPct val="100000"/>
              </a:lnSpc>
              <a:spcAft>
                <a:spcPts val="1414"/>
              </a:spcAft>
              <a:buClr>
                <a:srgbClr val="000000"/>
              </a:buClr>
              <a:buSzPct val="45000"/>
              <a:buFont typeface="Wingdings" charset="2"/>
              <a:buChar char=""/>
            </a:pPr>
            <a:r>
              <a:rPr b="0" lang="en-US" sz="2200" spc="-1" strike="noStrike">
                <a:solidFill>
                  <a:srgbClr val="0000ff"/>
                </a:solidFill>
                <a:latin typeface="Arial"/>
                <a:ea typeface="DejaVu Sans"/>
              </a:rPr>
              <a:t>Physical wiretapping may be occurring upstream</a:t>
            </a:r>
            <a:endParaRPr b="0" lang="en-US" sz="2200" spc="-1" strike="noStrike">
              <a:latin typeface="Arial"/>
            </a:endParaRPr>
          </a:p>
          <a:p>
            <a:pPr marL="432000" indent="-321480">
              <a:lnSpc>
                <a:spcPct val="100000"/>
              </a:lnSpc>
              <a:spcAft>
                <a:spcPts val="1414"/>
              </a:spcAft>
              <a:buClr>
                <a:srgbClr val="000000"/>
              </a:buClr>
              <a:buSzPct val="45000"/>
              <a:buFont typeface="Wingdings" charset="2"/>
              <a:buChar char=""/>
            </a:pPr>
            <a:r>
              <a:rPr b="0" lang="en-US" sz="2200" spc="-1" strike="noStrike">
                <a:solidFill>
                  <a:srgbClr val="0000ff"/>
                </a:solidFill>
                <a:latin typeface="Arial"/>
                <a:ea typeface="DejaVu Sans"/>
              </a:rPr>
              <a:t>2G/3G/4G Cell phones have their own security issues</a:t>
            </a:r>
            <a:endParaRPr b="0" lang="en-US" sz="2200" spc="-1" strike="noStrike">
              <a:latin typeface="Arial"/>
            </a:endParaRPr>
          </a:p>
          <a:p>
            <a:pPr>
              <a:lnSpc>
                <a:spcPct val="100000"/>
              </a:lnSpc>
              <a:spcAft>
                <a:spcPts val="1414"/>
              </a:spcAft>
            </a:pPr>
            <a:endParaRPr b="0" lang="en-US" sz="2200" spc="-1" strike="noStrike">
              <a:latin typeface="Arial"/>
            </a:endParaRPr>
          </a:p>
        </p:txBody>
      </p:sp>
    </p:spTree>
  </p:cSld>
  <p:timing>
    <p:tnLst>
      <p:par>
        <p:cTn id="95" dur="indefinite" restart="never" nodeType="tmRoot">
          <p:childTnLst>
            <p:seq>
              <p:cTn id="96" dur="indefinite"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CustomShape 1"/>
          <p:cNvSpPr/>
          <p:nvPr/>
        </p:nvSpPr>
        <p:spPr>
          <a:xfrm>
            <a:off x="504000" y="565560"/>
            <a:ext cx="9069120" cy="94392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c7243a"/>
                </a:solidFill>
                <a:latin typeface="Arial"/>
                <a:ea typeface="DejaVu Sans"/>
              </a:rPr>
              <a:t>Links</a:t>
            </a:r>
            <a:endParaRPr b="0" lang="en-US" sz="4400" spc="-1" strike="noStrike">
              <a:latin typeface="Arial"/>
            </a:endParaRPr>
          </a:p>
        </p:txBody>
      </p:sp>
      <p:sp>
        <p:nvSpPr>
          <p:cNvPr id="251" name="CustomShape 2"/>
          <p:cNvSpPr/>
          <p:nvPr/>
        </p:nvSpPr>
        <p:spPr>
          <a:xfrm>
            <a:off x="504000" y="1656000"/>
            <a:ext cx="9069120" cy="2956320"/>
          </a:xfrm>
          <a:prstGeom prst="rect">
            <a:avLst/>
          </a:prstGeom>
          <a:noFill/>
          <a:ln>
            <a:noFill/>
          </a:ln>
        </p:spPr>
        <p:style>
          <a:lnRef idx="0"/>
          <a:fillRef idx="0"/>
          <a:effectRef idx="0"/>
          <a:fontRef idx="minor"/>
        </p:style>
        <p:txBody>
          <a:bodyPr lIns="0" rIns="0" tIns="0" bIns="0">
            <a:normAutofit/>
          </a:bodyPr>
          <a:p>
            <a:pPr>
              <a:lnSpc>
                <a:spcPct val="100000"/>
              </a:lnSpc>
              <a:spcAft>
                <a:spcPts val="1414"/>
              </a:spcAft>
            </a:pPr>
            <a:r>
              <a:rPr b="0" lang="en-US" sz="2000" spc="-1" strike="noStrike" u="sng">
                <a:solidFill>
                  <a:srgbClr val="0000ff"/>
                </a:solidFill>
                <a:uFillTx/>
                <a:latin typeface="Arial"/>
                <a:ea typeface="DejaVu Sans"/>
              </a:rPr>
              <a:t>https://dedected.org/trac</a:t>
            </a:r>
            <a:endParaRPr b="0" lang="en-US" sz="2000" spc="-1" strike="noStrike">
              <a:latin typeface="Arial"/>
            </a:endParaRPr>
          </a:p>
          <a:p>
            <a:pPr>
              <a:lnSpc>
                <a:spcPct val="100000"/>
              </a:lnSpc>
              <a:spcAft>
                <a:spcPts val="1414"/>
              </a:spcAft>
            </a:pPr>
            <a:r>
              <a:rPr b="0" lang="en-US" sz="2000" spc="-1" strike="noStrike" u="sng">
                <a:solidFill>
                  <a:srgbClr val="0000ff"/>
                </a:solidFill>
                <a:uFillTx/>
                <a:latin typeface="Arial"/>
                <a:ea typeface="DejaVu Sans"/>
              </a:rPr>
              <a:t>http://www.dectweb.com/Introduction/intro.htm</a:t>
            </a:r>
            <a:endParaRPr b="0" lang="en-US" sz="2000" spc="-1" strike="noStrike">
              <a:latin typeface="Arial"/>
            </a:endParaRPr>
          </a:p>
          <a:p>
            <a:pPr>
              <a:lnSpc>
                <a:spcPct val="100000"/>
              </a:lnSpc>
              <a:spcAft>
                <a:spcPts val="1414"/>
              </a:spcAft>
            </a:pPr>
            <a:r>
              <a:rPr b="0" lang="en-US" sz="2000" spc="-1" strike="noStrike" u="sng">
                <a:solidFill>
                  <a:srgbClr val="0000ff"/>
                </a:solidFill>
                <a:uFillTx/>
                <a:latin typeface="Arial"/>
                <a:ea typeface="DejaVu Sans"/>
              </a:rPr>
              <a:t>http://dect.osmocom.org/</a:t>
            </a:r>
            <a:endParaRPr b="0" lang="en-US" sz="2000" spc="-1" strike="noStrike">
              <a:latin typeface="Arial"/>
            </a:endParaRPr>
          </a:p>
          <a:p>
            <a:pPr>
              <a:lnSpc>
                <a:spcPct val="100000"/>
              </a:lnSpc>
              <a:spcAft>
                <a:spcPts val="1414"/>
              </a:spcAft>
            </a:pPr>
            <a:r>
              <a:rPr b="0" lang="en-US" sz="2000" spc="-1" strike="noStrike" u="sng">
                <a:solidFill>
                  <a:srgbClr val="0000ff"/>
                </a:solidFill>
                <a:uFillTx/>
                <a:latin typeface="Arial"/>
                <a:ea typeface="DejaVu Sans"/>
              </a:rPr>
              <a:t>http://www.hackingexposedwireless.com/chapters/ch05.pdf</a:t>
            </a:r>
            <a:r>
              <a:rPr b="0" lang="en-US" sz="2000" spc="-1" strike="noStrike">
                <a:solidFill>
                  <a:srgbClr val="0000ff"/>
                </a:solidFill>
                <a:latin typeface="Arial"/>
                <a:ea typeface="DejaVu Sans"/>
              </a:rPr>
              <a:t> </a:t>
            </a:r>
            <a:endParaRPr b="0" lang="en-US" sz="2000" spc="-1" strike="noStrike">
              <a:latin typeface="Arial"/>
            </a:endParaRPr>
          </a:p>
          <a:p>
            <a:pPr>
              <a:lnSpc>
                <a:spcPct val="100000"/>
              </a:lnSpc>
              <a:spcAft>
                <a:spcPts val="1414"/>
              </a:spcAft>
            </a:pPr>
            <a:r>
              <a:rPr b="0" lang="en-US" sz="2000" spc="-1" strike="noStrike">
                <a:solidFill>
                  <a:srgbClr val="0000ff"/>
                </a:solidFill>
                <a:latin typeface="Arial"/>
                <a:ea typeface="DejaVu Sans"/>
              </a:rPr>
              <a:t>https://www.dect.org/userfiles/Public/DF_DECT%20Security%20Certification.pdf</a:t>
            </a:r>
            <a:endParaRPr b="0" lang="en-US" sz="2000" spc="-1" strike="noStrike">
              <a:latin typeface="Arial"/>
            </a:endParaRPr>
          </a:p>
          <a:p>
            <a:pPr>
              <a:lnSpc>
                <a:spcPct val="100000"/>
              </a:lnSpc>
              <a:spcAft>
                <a:spcPts val="1414"/>
              </a:spcAft>
            </a:pPr>
            <a:endParaRPr b="0" lang="en-US" sz="2000" spc="-1" strike="noStrike">
              <a:latin typeface="Arial"/>
            </a:endParaRPr>
          </a:p>
        </p:txBody>
      </p:sp>
      <p:sp>
        <p:nvSpPr>
          <p:cNvPr id="252" name="CustomShape 3"/>
          <p:cNvSpPr/>
          <p:nvPr/>
        </p:nvSpPr>
        <p:spPr>
          <a:xfrm>
            <a:off x="640080" y="1905120"/>
            <a:ext cx="179640" cy="345240"/>
          </a:xfrm>
          <a:prstGeom prst="rect">
            <a:avLst/>
          </a:prstGeom>
          <a:noFill/>
          <a:ln>
            <a:noFill/>
          </a:ln>
        </p:spPr>
        <p:style>
          <a:lnRef idx="0"/>
          <a:fillRef idx="0"/>
          <a:effectRef idx="0"/>
          <a:fontRef idx="minor"/>
        </p:style>
      </p:sp>
    </p:spTree>
  </p:cSld>
  <p:timing>
    <p:tnLst>
      <p:par>
        <p:cTn id="97" dur="indefinite" restart="never" nodeType="tmRoot">
          <p:childTnLst>
            <p:seq>
              <p:cTn id="9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CustomShape 1"/>
          <p:cNvSpPr/>
          <p:nvPr/>
        </p:nvSpPr>
        <p:spPr>
          <a:xfrm>
            <a:off x="504000" y="413640"/>
            <a:ext cx="9069120" cy="124776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c7243a"/>
                </a:solidFill>
                <a:latin typeface="Arial"/>
                <a:ea typeface="DejaVu Sans"/>
              </a:rPr>
              <a:t>Lawful Interception</a:t>
            </a:r>
            <a:endParaRPr b="0" lang="en-US" sz="4400" spc="-1" strike="noStrike">
              <a:latin typeface="Arial"/>
            </a:endParaRPr>
          </a:p>
        </p:txBody>
      </p:sp>
      <p:sp>
        <p:nvSpPr>
          <p:cNvPr id="96" name="CustomShape 2"/>
          <p:cNvSpPr/>
          <p:nvPr/>
        </p:nvSpPr>
        <p:spPr>
          <a:xfrm>
            <a:off x="504000" y="1656000"/>
            <a:ext cx="9069120" cy="3525480"/>
          </a:xfrm>
          <a:prstGeom prst="rect">
            <a:avLst/>
          </a:prstGeom>
          <a:noFill/>
          <a:ln>
            <a:noFill/>
          </a:ln>
        </p:spPr>
        <p:style>
          <a:lnRef idx="0"/>
          <a:fillRef idx="0"/>
          <a:effectRef idx="0"/>
          <a:fontRef idx="minor"/>
        </p:style>
      </p:sp>
      <p:sp>
        <p:nvSpPr>
          <p:cNvPr id="97" name="CustomShape 3"/>
          <p:cNvSpPr/>
          <p:nvPr/>
        </p:nvSpPr>
        <p:spPr>
          <a:xfrm>
            <a:off x="504000" y="1554480"/>
            <a:ext cx="9069120" cy="29037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Law enforcement agencies with court orders or other legal authorization to selectively wiretap individual subscribers.</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1968 Omnibus Crime Control and Safe Streets Act, Title III</a:t>
            </a:r>
            <a:endParaRPr b="0" lang="en-US" sz="1800" spc="-1" strike="noStrike">
              <a:latin typeface="Arial"/>
            </a:endParaRPr>
          </a:p>
          <a:p>
            <a:pPr>
              <a:lnSpc>
                <a:spcPct val="100000"/>
              </a:lnSpc>
            </a:pPr>
            <a:r>
              <a:rPr b="0" lang="en-US" sz="1800" spc="-1" strike="noStrike">
                <a:solidFill>
                  <a:srgbClr val="000000"/>
                </a:solidFill>
                <a:latin typeface="Arial"/>
                <a:ea typeface="DejaVu Sans"/>
              </a:rPr>
              <a:t>1978 Foreign Intelligence Surveillance Act, Amended by PATRIOT ACT</a:t>
            </a:r>
            <a:endParaRPr b="0" lang="en-US" sz="1800" spc="-1" strike="noStrike">
              <a:latin typeface="Arial"/>
            </a:endParaRPr>
          </a:p>
          <a:p>
            <a:pPr>
              <a:lnSpc>
                <a:spcPct val="100000"/>
              </a:lnSpc>
            </a:pPr>
            <a:r>
              <a:rPr b="0" lang="en-US" sz="1800" spc="-1" strike="noStrike">
                <a:solidFill>
                  <a:srgbClr val="000000"/>
                </a:solidFill>
                <a:latin typeface="Arial"/>
                <a:ea typeface="DejaVu Sans"/>
              </a:rPr>
              <a:t>1994 Communications Assistance for Law Enforcement Act (CALEA)</a:t>
            </a:r>
            <a:endParaRPr b="0" lang="en-US" sz="1800" spc="-1" strike="noStrike">
              <a:latin typeface="Arial"/>
            </a:endParaRPr>
          </a:p>
          <a:p>
            <a:pPr>
              <a:lnSpc>
                <a:spcPct val="100000"/>
              </a:lnSpc>
            </a:pPr>
            <a:r>
              <a:rPr b="0" lang="en-US" sz="1800" spc="-1" strike="noStrike">
                <a:solidFill>
                  <a:srgbClr val="000000"/>
                </a:solidFill>
                <a:latin typeface="Arial"/>
                <a:ea typeface="DejaVu Sans"/>
              </a:rPr>
              <a:t>2001 PATRIOT ACT, Section 215 Allowed NSA to call connection metadata. (Section 215 was amended to stop the NSA's collection)</a:t>
            </a:r>
            <a:endParaRPr b="0" lang="en-US" sz="1800" spc="-1" strike="noStrike">
              <a:latin typeface="Arial"/>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CustomShape 1"/>
          <p:cNvSpPr/>
          <p:nvPr/>
        </p:nvSpPr>
        <p:spPr>
          <a:xfrm>
            <a:off x="504000" y="413640"/>
            <a:ext cx="9069120" cy="124776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c7243a"/>
                </a:solidFill>
                <a:latin typeface="Arial"/>
                <a:ea typeface="DejaVu Sans"/>
              </a:rPr>
              <a:t>SDR Used</a:t>
            </a:r>
            <a:endParaRPr b="0" lang="en-US" sz="4400" spc="-1" strike="noStrike">
              <a:latin typeface="Arial"/>
            </a:endParaRPr>
          </a:p>
        </p:txBody>
      </p:sp>
      <p:sp>
        <p:nvSpPr>
          <p:cNvPr id="99" name="CustomShape 2"/>
          <p:cNvSpPr/>
          <p:nvPr/>
        </p:nvSpPr>
        <p:spPr>
          <a:xfrm>
            <a:off x="504000" y="1656000"/>
            <a:ext cx="9069120" cy="3525480"/>
          </a:xfrm>
          <a:prstGeom prst="rect">
            <a:avLst/>
          </a:prstGeom>
          <a:noFill/>
          <a:ln>
            <a:noFill/>
          </a:ln>
        </p:spPr>
        <p:style>
          <a:lnRef idx="0"/>
          <a:fillRef idx="0"/>
          <a:effectRef idx="0"/>
          <a:fontRef idx="minor"/>
        </p:style>
      </p:sp>
      <p:sp>
        <p:nvSpPr>
          <p:cNvPr id="100" name="CustomShape 3"/>
          <p:cNvSpPr/>
          <p:nvPr/>
        </p:nvSpPr>
        <p:spPr>
          <a:xfrm>
            <a:off x="504000" y="1554480"/>
            <a:ext cx="9003960" cy="11124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The lower ~50 MHz phone is a lower frequency for many SDR Antennas, compared to the higher frequency of other phones.</a:t>
            </a:r>
            <a:endParaRPr b="0" lang="en-US" sz="1800" spc="-1" strike="noStrike">
              <a:latin typeface="Arial"/>
            </a:endParaRPr>
          </a:p>
          <a:p>
            <a:pPr>
              <a:lnSpc>
                <a:spcPct val="100000"/>
              </a:lnSpc>
            </a:pPr>
            <a:endParaRPr b="0" lang="en-US" sz="1800" spc="-1" strike="noStrike">
              <a:latin typeface="Arial"/>
            </a:endParaRPr>
          </a:p>
          <a:p>
            <a:pPr marL="216000" indent="-215640">
              <a:lnSpc>
                <a:spcPct val="100000"/>
              </a:lnSpc>
              <a:buClr>
                <a:srgbClr val="000000"/>
              </a:buClr>
              <a:buFont typeface="Wingdings" charset="2"/>
              <a:buChar char=""/>
            </a:pPr>
            <a:r>
              <a:rPr b="0" lang="en-US" sz="1800" spc="-1" strike="noStrike">
                <a:solidFill>
                  <a:srgbClr val="000000"/>
                </a:solidFill>
                <a:latin typeface="Arial"/>
                <a:ea typeface="DejaVu Sans"/>
              </a:rPr>
              <a:t>I will be using the $20 RTL-SDR receiver (RTL 2832U/R820T), 24 – 1750MHz.</a:t>
            </a:r>
            <a:endParaRPr b="0" lang="en-US" sz="1800" spc="-1" strike="noStrike">
              <a:latin typeface="Arial"/>
            </a:endParaRPr>
          </a:p>
          <a:p>
            <a:pPr marL="216000" indent="-215640">
              <a:lnSpc>
                <a:spcPct val="100000"/>
              </a:lnSpc>
              <a:buClr>
                <a:srgbClr val="000000"/>
              </a:buClr>
              <a:buFont typeface="Wingdings" charset="2"/>
              <a:buChar char=""/>
            </a:pPr>
            <a:r>
              <a:rPr b="0" lang="en-US" sz="1800" spc="-1" strike="noStrike">
                <a:solidFill>
                  <a:srgbClr val="000000"/>
                </a:solidFill>
                <a:latin typeface="Arial"/>
                <a:ea typeface="DejaVu Sans"/>
              </a:rPr>
              <a:t>The $50 RTL-SDR (E4000) receiver is also supported by some of the tools used later, 55 -2300MHz.</a:t>
            </a:r>
            <a:endParaRPr b="0" lang="en-US" sz="1800" spc="-1" strike="noStrike">
              <a:latin typeface="Arial"/>
            </a:endParaRPr>
          </a:p>
          <a:p>
            <a:pPr marL="216000" indent="-215640">
              <a:lnSpc>
                <a:spcPct val="100000"/>
              </a:lnSpc>
              <a:buClr>
                <a:srgbClr val="000000"/>
              </a:buClr>
              <a:buFont typeface="Wingdings" charset="2"/>
              <a:buChar char=""/>
            </a:pPr>
            <a:r>
              <a:rPr b="0" lang="en-US" sz="1800" spc="-1" strike="noStrike">
                <a:solidFill>
                  <a:srgbClr val="000000"/>
                </a:solidFill>
                <a:latin typeface="Arial"/>
                <a:ea typeface="DejaVu Sans"/>
              </a:rPr>
              <a:t>I will also be using the $300 HackRF One half-duplex transceiver, 1 – 6000 MHz. </a:t>
            </a:r>
            <a:endParaRPr b="0" lang="en-US" sz="1800" spc="-1" strike="noStrike">
              <a:latin typeface="Arial"/>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CustomShape 1"/>
          <p:cNvSpPr/>
          <p:nvPr/>
        </p:nvSpPr>
        <p:spPr>
          <a:xfrm>
            <a:off x="504000" y="565560"/>
            <a:ext cx="9069120" cy="94392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c7243a"/>
                </a:solidFill>
                <a:latin typeface="Arial"/>
                <a:ea typeface="DejaVu Sans"/>
              </a:rPr>
              <a:t>Target Phone #1: Sony SPP-AQ600</a:t>
            </a:r>
            <a:endParaRPr b="0" lang="en-US" sz="4400" spc="-1" strike="noStrike">
              <a:latin typeface="Arial"/>
            </a:endParaRPr>
          </a:p>
        </p:txBody>
      </p:sp>
      <p:sp>
        <p:nvSpPr>
          <p:cNvPr id="102" name="CustomShape 2"/>
          <p:cNvSpPr/>
          <p:nvPr/>
        </p:nvSpPr>
        <p:spPr>
          <a:xfrm>
            <a:off x="504000" y="1656000"/>
            <a:ext cx="9069120" cy="3525480"/>
          </a:xfrm>
          <a:prstGeom prst="rect">
            <a:avLst/>
          </a:prstGeom>
          <a:noFill/>
          <a:ln>
            <a:noFill/>
          </a:ln>
        </p:spPr>
        <p:style>
          <a:lnRef idx="0"/>
          <a:fillRef idx="0"/>
          <a:effectRef idx="0"/>
          <a:fontRef idx="minor"/>
        </p:style>
      </p:sp>
      <p:pic>
        <p:nvPicPr>
          <p:cNvPr id="103" name="" descr=""/>
          <p:cNvPicPr/>
          <p:nvPr/>
        </p:nvPicPr>
        <p:blipFill>
          <a:blip r:embed="rId1"/>
          <a:stretch/>
        </p:blipFill>
        <p:spPr>
          <a:xfrm>
            <a:off x="401040" y="1463040"/>
            <a:ext cx="3071880" cy="3536640"/>
          </a:xfrm>
          <a:prstGeom prst="rect">
            <a:avLst/>
          </a:prstGeom>
          <a:ln>
            <a:noFill/>
          </a:ln>
        </p:spPr>
      </p:pic>
      <p:sp>
        <p:nvSpPr>
          <p:cNvPr id="104" name="CustomShape 3"/>
          <p:cNvSpPr/>
          <p:nvPr/>
        </p:nvSpPr>
        <p:spPr>
          <a:xfrm>
            <a:off x="4206240" y="1656000"/>
            <a:ext cx="5366880" cy="16243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Released in 1996</a:t>
            </a:r>
            <a:endParaRPr b="0" lang="en-US" sz="1800" spc="-1" strike="noStrike">
              <a:latin typeface="Arial"/>
            </a:endParaRPr>
          </a:p>
          <a:p>
            <a:pPr>
              <a:lnSpc>
                <a:spcPct val="100000"/>
              </a:lnSpc>
            </a:pPr>
            <a:r>
              <a:rPr b="0" lang="en-US" sz="1800" spc="-1" strike="noStrike">
                <a:solidFill>
                  <a:srgbClr val="000000"/>
                </a:solidFill>
                <a:latin typeface="Arial"/>
                <a:ea typeface="DejaVu Sans"/>
              </a:rPr>
              <a:t>43 – 46 MHz (Base Phone)</a:t>
            </a:r>
            <a:endParaRPr b="0" lang="en-US" sz="1800" spc="-1" strike="noStrike">
              <a:latin typeface="Arial"/>
            </a:endParaRPr>
          </a:p>
          <a:p>
            <a:pPr>
              <a:lnSpc>
                <a:spcPct val="100000"/>
              </a:lnSpc>
            </a:pPr>
            <a:r>
              <a:rPr b="0" lang="en-US" sz="1800" spc="-1" strike="noStrike">
                <a:solidFill>
                  <a:srgbClr val="000000"/>
                </a:solidFill>
                <a:latin typeface="Arial"/>
                <a:ea typeface="DejaVu Sans"/>
              </a:rPr>
              <a:t>48 – 49 MHz (Handset)</a:t>
            </a:r>
            <a:endParaRPr b="0" lang="en-US" sz="1800" spc="-1" strike="noStrike">
              <a:latin typeface="Arial"/>
            </a:endParaRPr>
          </a:p>
          <a:p>
            <a:pPr>
              <a:lnSpc>
                <a:spcPct val="100000"/>
              </a:lnSpc>
            </a:pPr>
            <a:r>
              <a:rPr b="0" lang="en-US" sz="1800" spc="-1" strike="noStrike">
                <a:solidFill>
                  <a:srgbClr val="000000"/>
                </a:solidFill>
                <a:latin typeface="Arial"/>
                <a:ea typeface="DejaVu Sans"/>
              </a:rPr>
              <a:t>25 Channels</a:t>
            </a:r>
            <a:endParaRPr b="0" lang="en-US" sz="1800" spc="-1" strike="noStrike">
              <a:latin typeface="Arial"/>
            </a:endParaRPr>
          </a:p>
          <a:p>
            <a:pPr>
              <a:lnSpc>
                <a:spcPct val="100000"/>
              </a:lnSpc>
            </a:pPr>
            <a:r>
              <a:rPr b="0" lang="en-US" sz="1800" spc="-1" strike="noStrike">
                <a:solidFill>
                  <a:srgbClr val="000000"/>
                </a:solidFill>
                <a:latin typeface="Arial"/>
                <a:ea typeface="DejaVu Sans"/>
              </a:rPr>
              <a:t>Analog, FM Duplex</a:t>
            </a:r>
            <a:endParaRPr b="0" lang="en-US" sz="1800" spc="-1" strike="noStrike">
              <a:latin typeface="Arial"/>
            </a:endParaRPr>
          </a:p>
          <a:p>
            <a:pPr>
              <a:lnSpc>
                <a:spcPct val="100000"/>
              </a:lnSpc>
            </a:pPr>
            <a:r>
              <a:rPr b="0" lang="en-US" sz="1800" spc="-1" strike="noStrike">
                <a:solidFill>
                  <a:srgbClr val="000000"/>
                </a:solidFill>
                <a:latin typeface="Arial"/>
                <a:ea typeface="DejaVu Sans"/>
              </a:rPr>
              <a:t>FCC ID: AK8SPPQ150</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Very little information from FCC ID :(</a:t>
            </a:r>
            <a:endParaRPr b="0" lang="en-US" sz="1800" spc="-1" strike="noStrike">
              <a:latin typeface="Arial"/>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CustomShape 1"/>
          <p:cNvSpPr/>
          <p:nvPr/>
        </p:nvSpPr>
        <p:spPr>
          <a:xfrm>
            <a:off x="504000" y="565560"/>
            <a:ext cx="9069120" cy="94392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c7243a"/>
                </a:solidFill>
                <a:latin typeface="Arial"/>
                <a:ea typeface="DejaVu Sans"/>
              </a:rPr>
              <a:t>Target Phone #1: Sony SPP-AQ600</a:t>
            </a:r>
            <a:endParaRPr b="0" lang="en-US" sz="4400" spc="-1" strike="noStrike">
              <a:latin typeface="Arial"/>
            </a:endParaRPr>
          </a:p>
        </p:txBody>
      </p:sp>
      <p:sp>
        <p:nvSpPr>
          <p:cNvPr id="106" name="CustomShape 2"/>
          <p:cNvSpPr/>
          <p:nvPr/>
        </p:nvSpPr>
        <p:spPr>
          <a:xfrm>
            <a:off x="504000" y="1656000"/>
            <a:ext cx="9069120" cy="3525480"/>
          </a:xfrm>
          <a:prstGeom prst="rect">
            <a:avLst/>
          </a:prstGeom>
          <a:noFill/>
          <a:ln>
            <a:noFill/>
          </a:ln>
        </p:spPr>
        <p:style>
          <a:lnRef idx="0"/>
          <a:fillRef idx="0"/>
          <a:effectRef idx="0"/>
          <a:fontRef idx="minor"/>
        </p:style>
      </p:sp>
      <p:sp>
        <p:nvSpPr>
          <p:cNvPr id="107" name="CustomShape 3"/>
          <p:cNvSpPr/>
          <p:nvPr/>
        </p:nvSpPr>
        <p:spPr>
          <a:xfrm>
            <a:off x="2834640" y="4857480"/>
            <a:ext cx="4023000" cy="5371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Nice to know, thanks Sony</a:t>
            </a:r>
            <a:endParaRPr b="0" lang="en-US" sz="1800" spc="-1" strike="noStrike">
              <a:latin typeface="Arial"/>
            </a:endParaRPr>
          </a:p>
        </p:txBody>
      </p:sp>
      <p:pic>
        <p:nvPicPr>
          <p:cNvPr id="108" name="" descr=""/>
          <p:cNvPicPr/>
          <p:nvPr/>
        </p:nvPicPr>
        <p:blipFill>
          <a:blip r:embed="rId1"/>
          <a:stretch/>
        </p:blipFill>
        <p:spPr>
          <a:xfrm>
            <a:off x="3291840" y="1343160"/>
            <a:ext cx="3603960" cy="3594240"/>
          </a:xfrm>
          <a:prstGeom prst="rect">
            <a:avLst/>
          </a:prstGeom>
          <a:ln>
            <a:noFill/>
          </a:ln>
        </p:spPr>
      </p:pic>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CustomShape 1"/>
          <p:cNvSpPr/>
          <p:nvPr/>
        </p:nvSpPr>
        <p:spPr>
          <a:xfrm>
            <a:off x="504000" y="413640"/>
            <a:ext cx="9069120" cy="124776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c7243a"/>
                </a:solidFill>
                <a:latin typeface="Arial"/>
                <a:ea typeface="DejaVu Sans"/>
              </a:rPr>
              <a:t>Modulation</a:t>
            </a:r>
            <a:endParaRPr b="0" lang="en-US" sz="4400" spc="-1" strike="noStrike">
              <a:latin typeface="Arial"/>
            </a:endParaRPr>
          </a:p>
        </p:txBody>
      </p:sp>
      <p:sp>
        <p:nvSpPr>
          <p:cNvPr id="110" name="CustomShape 2"/>
          <p:cNvSpPr/>
          <p:nvPr/>
        </p:nvSpPr>
        <p:spPr>
          <a:xfrm>
            <a:off x="504000" y="1656000"/>
            <a:ext cx="9069120" cy="3525480"/>
          </a:xfrm>
          <a:prstGeom prst="rect">
            <a:avLst/>
          </a:prstGeom>
          <a:noFill/>
          <a:ln>
            <a:noFill/>
          </a:ln>
        </p:spPr>
        <p:style>
          <a:lnRef idx="0"/>
          <a:fillRef idx="0"/>
          <a:effectRef idx="0"/>
          <a:fontRef idx="minor"/>
        </p:style>
      </p:sp>
      <p:sp>
        <p:nvSpPr>
          <p:cNvPr id="111" name="CustomShape 3"/>
          <p:cNvSpPr/>
          <p:nvPr/>
        </p:nvSpPr>
        <p:spPr>
          <a:xfrm>
            <a:off x="548640" y="1737360"/>
            <a:ext cx="8867520" cy="8560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Our Sony phone communicates using frequency modulation. A carrier wave will be be the signal used to transfer the data we want to send.</a:t>
            </a:r>
            <a:endParaRPr b="0" lang="en-US" sz="1800" spc="-1" strike="noStrike">
              <a:latin typeface="Arial"/>
            </a:endParaRPr>
          </a:p>
        </p:txBody>
      </p:sp>
      <p:pic>
        <p:nvPicPr>
          <p:cNvPr id="112" name="" descr=""/>
          <p:cNvPicPr/>
          <p:nvPr/>
        </p:nvPicPr>
        <p:blipFill>
          <a:blip r:embed="rId1"/>
          <a:stretch/>
        </p:blipFill>
        <p:spPr>
          <a:xfrm>
            <a:off x="640080" y="2383560"/>
            <a:ext cx="5101920" cy="2553840"/>
          </a:xfrm>
          <a:prstGeom prst="rect">
            <a:avLst/>
          </a:prstGeom>
          <a:ln>
            <a:noFill/>
          </a:ln>
        </p:spPr>
      </p:pic>
      <p:pic>
        <p:nvPicPr>
          <p:cNvPr id="113" name="" descr=""/>
          <p:cNvPicPr/>
          <p:nvPr/>
        </p:nvPicPr>
        <p:blipFill>
          <a:blip r:embed="rId2"/>
          <a:stretch/>
        </p:blipFill>
        <p:spPr>
          <a:xfrm>
            <a:off x="6400800" y="2286000"/>
            <a:ext cx="3018960" cy="2827080"/>
          </a:xfrm>
          <a:prstGeom prst="rect">
            <a:avLst/>
          </a:prstGeom>
          <a:ln>
            <a:noFill/>
          </a:ln>
        </p:spPr>
      </p:pic>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7311</TotalTime>
  <Application>LibreOffice/6.0.4.2$Windows_X86_64 LibreOffice_project/9b0d9b32d5dcda91d2f1a96dc04c645c450872bf</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2019-05-21T19:59:24Z</dcterms:created>
  <dc:creator/>
  <dc:description/>
  <dc:language>en-US</dc:language>
  <cp:lastModifiedBy/>
  <dcterms:modified xsi:type="dcterms:W3CDTF">2019-10-27T19:18:19Z</dcterms:modified>
  <cp:revision>88</cp:revision>
  <dc:subject/>
  <dc:title>Classy Red</dc:title>
</cp:coreProperties>
</file>